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8288000" cy="10287000"/>
  <p:notesSz cx="6858000" cy="9144000"/>
  <p:embeddedFontLst>
    <p:embeddedFont>
      <p:font typeface="Arimo" panose="020B0604020202020204" charset="0"/>
      <p:regular r:id="rId38"/>
    </p:embeddedFont>
    <p:embeddedFont>
      <p:font typeface="Arimo Bold" panose="020B0604020202020204" charset="0"/>
      <p:regular r:id="rId39"/>
    </p:embeddedFont>
    <p:embeddedFont>
      <p:font typeface="Cambria Math" panose="02040503050406030204" pitchFamily="18" charset="0"/>
      <p:regular r:id="rId40"/>
    </p:embeddedFont>
    <p:embeddedFont>
      <p:font typeface="League Spartan" panose="020B0604020202020204" charset="0"/>
      <p:regular r:id="rId41"/>
    </p:embeddedFont>
    <p:embeddedFont>
      <p:font typeface="Montserrat" panose="00000500000000000000" pitchFamily="2" charset="0"/>
      <p:regular r:id="rId42"/>
      <p:bold r:id="rId43"/>
      <p:italic r:id="rId44"/>
      <p:boldItalic r:id="rId45"/>
    </p:embeddedFont>
    <p:embeddedFont>
      <p:font typeface="Montserrat Bold" panose="00000800000000000000" charset="0"/>
      <p:regular r:id="rId46"/>
      <p:bold r:id="rId47"/>
    </p:embeddedFont>
    <p:embeddedFont>
      <p:font typeface="Now" panose="020B0604020202020204" charset="0"/>
      <p:regular r:id="rId48"/>
    </p:embeddedFont>
    <p:embeddedFont>
      <p:font typeface="Poppins" panose="00000500000000000000" pitchFamily="2"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Times New Roman Bold" panose="020B0604020202020204" charset="0"/>
      <p:regular r:id="rId57"/>
    </p:embeddedFont>
    <p:embeddedFont>
      <p:font typeface="TT Rounds Condensed" panose="020B0604020202020204" charset="0"/>
      <p:regular r:id="rId58"/>
    </p:embeddedFont>
    <p:embeddedFont>
      <p:font typeface="TT Rounds Condensed Bold" panose="020B0604020202020204"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92" autoAdjust="0"/>
    <p:restoredTop sz="71008" autoAdjust="0"/>
  </p:normalViewPr>
  <p:slideViewPr>
    <p:cSldViewPr>
      <p:cViewPr varScale="1">
        <p:scale>
          <a:sx n="30" d="100"/>
          <a:sy n="30" d="100"/>
        </p:scale>
        <p:origin x="130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22.01.2025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mc:AlternateContent xmlns:mc="http://schemas.openxmlformats.org/markup-compatibility/2006" xmlns:a14="http://schemas.microsoft.com/office/drawing/2010/main">
        <mc:Choice Requires="a14">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just"/>
                <a:r>
                  <a:rPr lang="fr-FR" dirty="0"/>
                  <a:t>ETAPE 2:</a:t>
                </a:r>
                <a:r>
                  <a:rPr lang="fr-FR" sz="1200" b="1" dirty="0"/>
                  <a:t>Application du Masque</a:t>
                </a:r>
                <a:r>
                  <a:rPr lang="fr-FR" sz="1200" dirty="0"/>
                  <a:t> :</a:t>
                </a:r>
              </a:p>
              <a:p>
                <a:pPr algn="just"/>
                <a:r>
                  <a:rPr lang="fr-FR" sz="1200" dirty="0"/>
                  <a:t>À ce moment, on applique le masque. Le masque est une matrice où les éléments correspondant aux mots futurs sont définis comme des </a:t>
                </a:r>
                <a:r>
                  <a:rPr lang="fr-FR" sz="1200" b="1" dirty="0"/>
                  <a:t>valeurs très négatives</a:t>
                </a:r>
                <a:r>
                  <a:rPr lang="fr-FR" sz="1200" dirty="0"/>
                  <a:t> (souvent</a:t>
                </a:r>
                <a14:m>
                  <m:oMath xmlns:m="http://schemas.openxmlformats.org/officeDocument/2006/math">
                    <m:r>
                      <a:rPr lang="fr-FR" sz="1200" b="1" i="1" dirty="0" smtClean="0">
                        <a:latin typeface="Cambria Math" panose="02040503050406030204" pitchFamily="18" charset="0"/>
                      </a:rPr>
                      <m:t> −∞</m:t>
                    </m:r>
                  </m:oMath>
                </a14:m>
                <a:r>
                  <a:rPr lang="fr-FR" sz="1200" dirty="0"/>
                  <a:t>). Ce masque garantit que les mots futurs ne sont pas considérés lors du calcul des scores d'attention pour un mot donné.</a:t>
                </a:r>
              </a:p>
              <a:p>
                <a:pPr algn="just"/>
                <a:endParaRPr lang="fr-FR" sz="12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Cette opération modifie les scores d'attention en rendant les scores des mots futurs infiniment petits.</a:t>
                </a:r>
              </a:p>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 Une fois que nous avons calculé les scores d'attention , nous appliquons le masque sur ces scores. Cette opération consiste à ajouter la matrice du masque aux scores  avant d'appliquer la fonction </a:t>
                </a:r>
                <a:r>
                  <a:rPr lang="fr-FR" sz="1200" dirty="0" err="1"/>
                  <a:t>Softmax</a:t>
                </a:r>
                <a:r>
                  <a:rPr lang="fr-FR" sz="1200" dirty="0"/>
                  <a:t>.</a:t>
                </a:r>
              </a:p>
              <a:p>
                <a:pPr algn="just"/>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ETAPE 4: </a:t>
                </a:r>
                <a:r>
                  <a:rPr lang="fr-FR" sz="1200" dirty="0"/>
                  <a:t>Les poids d'attention sont utilisés pour </a:t>
                </a:r>
                <a:r>
                  <a:rPr lang="fr-FR" sz="1200" b="1" dirty="0"/>
                  <a:t>pondérer</a:t>
                </a:r>
                <a:r>
                  <a:rPr lang="fr-FR" sz="1200" dirty="0"/>
                  <a:t> les valeurs (V) correspondantes, ce qui produit une sortie pondérée par l'importance relative des autres </a:t>
                </a:r>
                <a:r>
                  <a:rPr lang="fr-FR" sz="1200" dirty="0" err="1"/>
                  <a:t>tokens</a:t>
                </a:r>
                <a:r>
                  <a:rPr lang="fr-FR" sz="1200" dirty="0"/>
                  <a:t> , Cela signifie que chaque </a:t>
                </a:r>
                <a:r>
                  <a:rPr lang="fr-FR" sz="1200" dirty="0" err="1"/>
                  <a:t>token</a:t>
                </a:r>
                <a:r>
                  <a:rPr lang="fr-FR" sz="1200" dirty="0"/>
                  <a:t> produit une sortie qui est une combinaison des autres </a:t>
                </a:r>
                <a:r>
                  <a:rPr lang="fr-FR" sz="1200" dirty="0" err="1"/>
                  <a:t>tokens</a:t>
                </a:r>
                <a:r>
                  <a:rPr lang="fr-FR" sz="1200" dirty="0"/>
                  <a:t> dans la séquence, pondérée par l'importance de leur relation via l'attention.</a:t>
                </a:r>
                <a:endParaRPr lang="fr-FR" sz="1200" dirty="0">
                  <a:effectLst/>
                  <a:latin typeface="Times New Roman" panose="02020603050405020304" pitchFamily="18" charset="0"/>
                  <a:ea typeface="Times New Roman" panose="02020603050405020304" pitchFamily="18" charset="0"/>
                </a:endParaRPr>
              </a:p>
              <a:p>
                <a:endParaRPr lang="fr-FR" dirty="0"/>
              </a:p>
              <a:p>
                <a:endParaRPr lang="fr-FR" dirty="0"/>
              </a:p>
              <a:p>
                <a:endParaRPr lang="en-US" dirty="0"/>
              </a:p>
            </p:txBody>
          </p:sp>
        </mc:Choice>
        <mc:Fallback xmlns="">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just"/>
                <a:r>
                  <a:rPr lang="fr-FR" dirty="0"/>
                  <a:t>ETAPE 2:</a:t>
                </a:r>
                <a:r>
                  <a:rPr lang="fr-FR" sz="1200" b="1" dirty="0"/>
                  <a:t>Application du Masque</a:t>
                </a:r>
                <a:r>
                  <a:rPr lang="fr-FR" sz="1200" dirty="0"/>
                  <a:t> :</a:t>
                </a:r>
              </a:p>
              <a:p>
                <a:pPr algn="just"/>
                <a:r>
                  <a:rPr lang="fr-FR" sz="1200" dirty="0"/>
                  <a:t>À ce moment, on applique le masque. Le masque est une matrice où les éléments correspondant aux mots futurs sont définis comme des </a:t>
                </a:r>
                <a:r>
                  <a:rPr lang="fr-FR" sz="1200" b="1" dirty="0"/>
                  <a:t>valeurs très négatives</a:t>
                </a:r>
                <a:r>
                  <a:rPr lang="fr-FR" sz="1200" dirty="0"/>
                  <a:t> (souvent</a:t>
                </a:r>
                <a:r>
                  <a:rPr lang="fr-FR" sz="1200" b="1" i="0" dirty="0">
                    <a:latin typeface="Cambria Math" panose="02040503050406030204" pitchFamily="18" charset="0"/>
                  </a:rPr>
                  <a:t> −∞</a:t>
                </a:r>
                <a:r>
                  <a:rPr lang="fr-FR" sz="1200" dirty="0"/>
                  <a:t>). Ce masque garantit que les mots futurs ne sont pas considérés lors du calcul des scores d'attention pour un mot donné.</a:t>
                </a:r>
              </a:p>
              <a:p>
                <a:pPr algn="just"/>
                <a:endParaRPr lang="fr-FR" sz="1200" dirty="0"/>
              </a:p>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Cette opération modifie les scores d'attention en rendant les scores des mots futurs infiniment petits.</a:t>
                </a:r>
              </a:p>
              <a:p>
                <a:pPr marL="0" marR="0" lvl="0" indent="0" algn="just" defTabSz="914400" rtl="0" eaLnBrk="1" fontAlgn="auto" latinLnBrk="0" hangingPunct="1">
                  <a:lnSpc>
                    <a:spcPct val="100000"/>
                  </a:lnSpc>
                  <a:spcBef>
                    <a:spcPts val="0"/>
                  </a:spcBef>
                  <a:spcAft>
                    <a:spcPts val="0"/>
                  </a:spcAft>
                  <a:buClrTx/>
                  <a:buSzTx/>
                  <a:buFontTx/>
                  <a:buNone/>
                  <a:tabLst/>
                  <a:defRPr/>
                </a:pPr>
                <a:r>
                  <a:rPr lang="fr-FR" sz="1200" dirty="0"/>
                  <a:t>//// Une fois que nous avons calculé les scores d'attention , nous appliquons le masque sur ces scores. Cette opération consiste à ajouter la matrice du masque aux scores  avant d'appliquer la fonction </a:t>
                </a:r>
                <a:r>
                  <a:rPr lang="fr-FR" sz="1200" dirty="0" err="1"/>
                  <a:t>Softmax</a:t>
                </a:r>
                <a:r>
                  <a:rPr lang="fr-FR" sz="1200" dirty="0"/>
                  <a:t>.</a:t>
                </a:r>
              </a:p>
              <a:p>
                <a:pPr algn="just"/>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ETAPE 4: </a:t>
                </a:r>
                <a:r>
                  <a:rPr lang="fr-FR" sz="1200" dirty="0"/>
                  <a:t>Les poids d'attention sont utilisés pour </a:t>
                </a:r>
                <a:r>
                  <a:rPr lang="fr-FR" sz="1200" b="1" dirty="0"/>
                  <a:t>pondérer</a:t>
                </a:r>
                <a:r>
                  <a:rPr lang="fr-FR" sz="1200" dirty="0"/>
                  <a:t> les valeurs (V) correspondantes, ce qui produit une sortie pondérée par l'importance relative des autres </a:t>
                </a:r>
                <a:r>
                  <a:rPr lang="fr-FR" sz="1200" dirty="0" err="1"/>
                  <a:t>tokens</a:t>
                </a:r>
                <a:r>
                  <a:rPr lang="fr-FR" sz="1200" dirty="0"/>
                  <a:t> , Cela signifie que chaque </a:t>
                </a:r>
                <a:r>
                  <a:rPr lang="fr-FR" sz="1200" dirty="0" err="1"/>
                  <a:t>token</a:t>
                </a:r>
                <a:r>
                  <a:rPr lang="fr-FR" sz="1200" dirty="0"/>
                  <a:t> produit une sortie qui est une combinaison des autres </a:t>
                </a:r>
                <a:r>
                  <a:rPr lang="fr-FR" sz="1200" dirty="0" err="1"/>
                  <a:t>tokens</a:t>
                </a:r>
                <a:r>
                  <a:rPr lang="fr-FR" sz="1200" dirty="0"/>
                  <a:t> dans la séquence, pondérée par l'importance de leur relation via l'attention.</a:t>
                </a:r>
                <a:endParaRPr lang="fr-FR" sz="1200" dirty="0">
                  <a:effectLst/>
                  <a:latin typeface="Times New Roman" panose="02020603050405020304" pitchFamily="18" charset="0"/>
                  <a:ea typeface="Times New Roman" panose="02020603050405020304" pitchFamily="18" charset="0"/>
                </a:endParaRPr>
              </a:p>
              <a:p>
                <a:endParaRPr lang="fr-FR" dirty="0"/>
              </a:p>
              <a:p>
                <a:endParaRPr lang="fr-FR" dirty="0"/>
              </a:p>
              <a:p>
                <a:endParaRPr lang="en-US" dirty="0"/>
              </a:p>
            </p:txBody>
          </p:sp>
        </mc:Fallback>
      </mc:AlternateContent>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Après le </a:t>
            </a:r>
            <a:r>
              <a:rPr lang="fr-FR" sz="1200" dirty="0" err="1"/>
              <a:t>Masked</a:t>
            </a:r>
            <a:r>
              <a:rPr lang="fr-FR" sz="1200" dirty="0"/>
              <a:t> Multi-Head Attention et le </a:t>
            </a:r>
            <a:r>
              <a:rPr lang="fr-FR" sz="1200" dirty="0" err="1"/>
              <a:t>Add</a:t>
            </a:r>
            <a:r>
              <a:rPr lang="fr-FR" sz="1200" dirty="0"/>
              <a:t> &amp; </a:t>
            </a:r>
            <a:r>
              <a:rPr lang="fr-FR" sz="1200" dirty="0" err="1"/>
              <a:t>Norm</a:t>
            </a:r>
            <a:r>
              <a:rPr lang="fr-FR" sz="1200" dirty="0"/>
              <a:t> dans le décoder, il y a une étape appelée Multi-Head Attention. Cette étape est différente de la </a:t>
            </a:r>
            <a:r>
              <a:rPr lang="fr-FR" sz="1200" dirty="0" err="1"/>
              <a:t>Masked</a:t>
            </a:r>
            <a:r>
              <a:rPr lang="fr-FR" sz="1200" dirty="0"/>
              <a:t> Multi-Head Attention, car elle permet au décoder d’interagir avec l'encoder pour comprendre le contexte de la séquence d'entrée.</a:t>
            </a:r>
          </a:p>
          <a:p>
            <a:endParaRPr lang="fr-FR" dirty="0"/>
          </a:p>
          <a:p>
            <a:r>
              <a:rPr lang="fr-FR" dirty="0"/>
              <a:t>Le but de cette différence c’est que : Le décoder doit tenir compte des </a:t>
            </a:r>
            <a:r>
              <a:rPr lang="fr-FR" dirty="0" err="1"/>
              <a:t>tokens</a:t>
            </a:r>
            <a:r>
              <a:rPr lang="fr-FR" dirty="0"/>
              <a:t> déjà générés pour prédire les suivants, tout en se basant sur les représentations de la séquence source obtenues de l'encoder. Ces différences sont essentielles pour la génération séquentielle dans des tâches comme la traduction ou la génération de texte.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Transformation des mots en tokens (ex : "a", "the").</a:t>
            </a:r>
          </a:p>
          <a:p>
            <a:r>
              <a:rPr lang="en-US"/>
              <a:t>Attribution d'identifiants uniques aux tokens (ex : 1, 90).</a:t>
            </a:r>
          </a:p>
          <a:p>
            <a:r>
              <a:rPr lang="en-US"/>
              <a:t>Conversion en vecteurs d’embeddings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graphique montre que la colonne speaker contient un grand nombre de valeurs manquantes, tandis que les autres colonnes n'ont pas de valeurs manquantes</a:t>
            </a:r>
          </a:p>
          <a:p>
            <a:r>
              <a:rPr lang="en-US"/>
              <a:t>34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fonction pretraitement fait le nettoyage du texte en supprimant les annotations scéniques et les étiquettes des haut-parleurs.Le résultat est stocké dans la colonne processed_text</a:t>
            </a:r>
          </a:p>
          <a:p>
            <a:r>
              <a:rPr lang="en-US"/>
              <a:t>36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script extrait les réponses de Joey ('Joey Tribbiani') et les contextualise avec ses 7 répliques précédentes</a:t>
            </a:r>
          </a:p>
          <a:p>
            <a:r>
              <a:rPr lang="en-US"/>
              <a:t>37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 modèle est entraîné avec PyTorch et Hugging Face Transformers</a:t>
            </a:r>
          </a:p>
          <a:p>
            <a:r>
              <a:rPr lang="en-US"/>
              <a:t>38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Il s’agit de la dataset « Friends », tiré de la série télévisée Friends, contient des informations sur les dialogues et les scènes de la série.</a:t>
            </a:r>
          </a:p>
          <a:p>
            <a:endParaRPr lang="en-US"/>
          </a:p>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sz="1800" kern="0" dirty="0">
                <a:effectLst/>
                <a:latin typeface="Times New Roman" panose="02020603050405020304" pitchFamily="18" charset="0"/>
                <a:ea typeface="Times New Roman" panose="02020603050405020304" pitchFamily="18" charset="0"/>
              </a:rPr>
              <a:t>Les mots de la phrase d'entrée </a:t>
            </a:r>
            <a:r>
              <a:rPr lang="fr-FR" sz="1800" b="1" kern="0" dirty="0">
                <a:effectLst/>
                <a:latin typeface="Times New Roman" panose="02020603050405020304" pitchFamily="18" charset="0"/>
                <a:ea typeface="Times New Roman" panose="02020603050405020304" pitchFamily="18" charset="0"/>
              </a:rPr>
              <a:t>"Je mange une pomme"</a:t>
            </a:r>
            <a:r>
              <a:rPr lang="fr-FR" sz="1800" kern="0" dirty="0">
                <a:effectLst/>
                <a:latin typeface="Times New Roman" panose="02020603050405020304" pitchFamily="18" charset="0"/>
                <a:ea typeface="Times New Roman" panose="02020603050405020304" pitchFamily="18" charset="0"/>
              </a:rPr>
              <a:t> sont transformés en vecteurs numériques appelés </a:t>
            </a:r>
            <a:r>
              <a:rPr lang="fr-FR" sz="1800" b="1" kern="0" dirty="0" err="1">
                <a:effectLst/>
                <a:latin typeface="Times New Roman" panose="02020603050405020304" pitchFamily="18" charset="0"/>
                <a:ea typeface="Times New Roman" panose="02020603050405020304" pitchFamily="18" charset="0"/>
              </a:rPr>
              <a:t>embeddings</a:t>
            </a:r>
            <a:endParaRPr lang="fr-FR" sz="1800" b="1" kern="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kern="100" dirty="0">
                <a:effectLst/>
                <a:latin typeface="Calibri" panose="020F0502020204030204" pitchFamily="34" charset="0"/>
                <a:ea typeface="Calibri" panose="020F0502020204030204" pitchFamily="34" charset="0"/>
                <a:cs typeface="Arial" panose="020B0604020202020204" pitchFamily="34" charset="0"/>
              </a:rPr>
              <a:t>Cela donne une matrice d'entrée pour toute la phrase :</a:t>
            </a:r>
          </a:p>
          <a:p>
            <a:endParaRPr lang="fr-FR"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On ajoute la position au vecteur </a:t>
            </a:r>
            <a:r>
              <a:rPr lang="fr-FR" dirty="0" err="1"/>
              <a:t>embedding</a:t>
            </a:r>
            <a:r>
              <a:rPr lang="fr-FR" dirty="0"/>
              <a:t> des mots, ce qui donne la matrice X prime</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834637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La </a:t>
            </a:r>
            <a:r>
              <a:rPr lang="fr-FR" b="1" dirty="0"/>
              <a:t>pondération</a:t>
            </a:r>
            <a:r>
              <a:rPr lang="fr-FR" dirty="0"/>
              <a:t> des valeurs : fait référence à l'attribution de </a:t>
            </a:r>
            <a:r>
              <a:rPr lang="fr-FR" b="1" dirty="0"/>
              <a:t>poids</a:t>
            </a:r>
            <a:r>
              <a:rPr lang="fr-FR" dirty="0"/>
              <a:t> différents à des éléments ou valeurs, en fonction de leur importance ou de leur contribution à un calcul</a:t>
            </a:r>
          </a:p>
          <a:p>
            <a:r>
              <a:rPr lang="fr-FR" dirty="0"/>
              <a:t>cela signifie qu'on accorde </a:t>
            </a:r>
            <a:r>
              <a:rPr lang="fr-FR" b="1" dirty="0"/>
              <a:t>plus d'importance</a:t>
            </a:r>
            <a:r>
              <a:rPr lang="fr-FR" dirty="0"/>
              <a:t> à certaines valeurs et </a:t>
            </a:r>
            <a:r>
              <a:rPr lang="fr-FR" b="1" dirty="0"/>
              <a:t>moins à d'autres</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888107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 on ajoute le input au ouput de la couche multi-head attention , pour éviter de perdre des informations importantes en préservant l'entrée brute.</a:t>
            </a:r>
          </a:p>
          <a:p>
            <a:endParaRPr lang="en-US"/>
          </a:p>
          <a:p>
            <a:r>
              <a:rPr lang="en-US"/>
              <a:t>+NORM: Les activations des neurones (les valeurs calculées à chaque étape) peuvent devenir trop grandes ou trop petites, ce qui complique l'entraînement. La normalisation aide à ramener toutes les valeurs dans une plage stable.</a:t>
            </a:r>
          </a:p>
          <a:p>
            <a:endParaRPr lang="en-US"/>
          </a:p>
          <a:p>
            <a:r>
              <a:rPr lang="en-US"/>
              <a:t>On prend les activations produites après une opération (comme l'ajout résiduel : Input+Output).</a:t>
            </a:r>
          </a:p>
          <a:p>
            <a:r>
              <a:rPr lang="en-US"/>
              <a:t>On calcule leur moyenne (pour les recentrer autour de 0).</a:t>
            </a:r>
          </a:p>
          <a:p>
            <a:r>
              <a:rPr lang="en-US"/>
              <a:t>On calcule leur écart-type (pour ajuster la dispersion et fixer la variance à 1).</a:t>
            </a:r>
          </a:p>
          <a:p>
            <a:r>
              <a:rPr lang="en-US"/>
              <a:t>Ensuite, on "corrige" ces valeurs pour qu'elles aient une moyenne proche de 0 et une variance égale à 1.</a:t>
            </a:r>
          </a:p>
          <a:p>
            <a:endParaRPr lang="en-US"/>
          </a:p>
          <a:p>
            <a:endParaRPr lang="en-US"/>
          </a:p>
          <a:p>
            <a:r>
              <a:rPr lang="en-US"/>
              <a:t>17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b="1" dirty="0">
                <a:effectLst/>
                <a:latin typeface="Times New Roman" panose="02020603050405020304" pitchFamily="18" charset="0"/>
                <a:ea typeface="Times New Roman" panose="02020603050405020304" pitchFamily="18" charset="0"/>
              </a:rPr>
              <a:t> 2  ::::: C-à-d :</a:t>
            </a:r>
          </a:p>
          <a:p>
            <a:pPr>
              <a:lnSpc>
                <a:spcPct val="107000"/>
              </a:lnSpc>
              <a:spcAft>
                <a:spcPts val="800"/>
              </a:spcAft>
            </a:pPr>
            <a:r>
              <a:rPr lang="fr-FR" kern="0" dirty="0">
                <a:effectLst/>
                <a:latin typeface="Times New Roman" panose="02020603050405020304" pitchFamily="18" charset="0"/>
                <a:ea typeface="Times New Roman" panose="02020603050405020304" pitchFamily="18" charset="0"/>
                <a:cs typeface="Arial" panose="020B0604020202020204" pitchFamily="34" charset="0"/>
              </a:rPr>
              <a:t>              Si le nombre est </a:t>
            </a:r>
            <a:r>
              <a:rPr lang="fr-FR" b="1" kern="0" dirty="0">
                <a:effectLst/>
                <a:latin typeface="Times New Roman" panose="02020603050405020304" pitchFamily="18" charset="0"/>
                <a:ea typeface="Times New Roman" panose="02020603050405020304" pitchFamily="18" charset="0"/>
                <a:cs typeface="Arial" panose="020B0604020202020204" pitchFamily="34" charset="0"/>
              </a:rPr>
              <a:t>positif ou nul</a:t>
            </a:r>
            <a:r>
              <a:rPr lang="fr-FR" kern="0" dirty="0">
                <a:effectLst/>
                <a:latin typeface="Times New Roman" panose="02020603050405020304" pitchFamily="18" charset="0"/>
                <a:ea typeface="Times New Roman" panose="02020603050405020304" pitchFamily="18" charset="0"/>
                <a:cs typeface="Arial" panose="020B0604020202020204" pitchFamily="34" charset="0"/>
              </a:rPr>
              <a:t>, on le  garde tel quel.</a:t>
            </a:r>
            <a:endParaRPr lang="fr-FR"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fr-FR" kern="0" dirty="0">
                <a:effectLst/>
                <a:latin typeface="Times New Roman" panose="02020603050405020304" pitchFamily="18" charset="0"/>
                <a:ea typeface="Times New Roman" panose="02020603050405020304" pitchFamily="18" charset="0"/>
                <a:cs typeface="Arial" panose="020B0604020202020204" pitchFamily="34" charset="0"/>
              </a:rPr>
              <a:t>              Si le nombre est </a:t>
            </a:r>
            <a:r>
              <a:rPr lang="fr-FR" b="1" kern="0" dirty="0">
                <a:effectLst/>
                <a:latin typeface="Times New Roman" panose="02020603050405020304" pitchFamily="18" charset="0"/>
                <a:ea typeface="Times New Roman" panose="02020603050405020304" pitchFamily="18" charset="0"/>
                <a:cs typeface="Arial" panose="020B0604020202020204" pitchFamily="34" charset="0"/>
              </a:rPr>
              <a:t>négatif</a:t>
            </a:r>
            <a:r>
              <a:rPr lang="fr-FR" kern="0" dirty="0">
                <a:effectLst/>
                <a:latin typeface="Times New Roman" panose="02020603050405020304" pitchFamily="18" charset="0"/>
                <a:ea typeface="Times New Roman" panose="02020603050405020304" pitchFamily="18" charset="0"/>
                <a:cs typeface="Arial" panose="020B0604020202020204" pitchFamily="34" charset="0"/>
              </a:rPr>
              <a:t>, on le remplace par </a:t>
            </a:r>
            <a:r>
              <a:rPr lang="fr-FR" b="1" kern="0" dirty="0">
                <a:effectLst/>
                <a:latin typeface="Times New Roman" panose="02020603050405020304" pitchFamily="18" charset="0"/>
                <a:ea typeface="Times New Roman" panose="02020603050405020304" pitchFamily="18" charset="0"/>
                <a:cs typeface="Arial" panose="020B0604020202020204" pitchFamily="34" charset="0"/>
              </a:rPr>
              <a:t>0</a:t>
            </a:r>
            <a:r>
              <a:rPr lang="fr-FR" kern="0" dirty="0">
                <a:effectLst/>
                <a:latin typeface="Times New Roman" panose="02020603050405020304" pitchFamily="18" charset="0"/>
                <a:ea typeface="Times New Roman" panose="02020603050405020304" pitchFamily="18" charset="0"/>
                <a:cs typeface="Arial" panose="020B0604020202020204" pitchFamily="34" charset="0"/>
              </a:rPr>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60957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28.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png"/><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sv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28.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0.png"/><Relationship Id="rId10" Type="http://schemas.openxmlformats.org/officeDocument/2006/relationships/image" Target="../media/image61.png"/><Relationship Id="rId4" Type="http://schemas.openxmlformats.org/officeDocument/2006/relationships/image" Target="../media/image4.sv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3.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28.png"/><Relationship Id="rId4" Type="http://schemas.openxmlformats.org/officeDocument/2006/relationships/image" Target="../media/image4.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4.sv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4.sv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4.sv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4.svg"/></Relationships>
</file>

<file path=ppt/slides/_rels/slide32.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3.png"/><Relationship Id="rId7"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4.sv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4.sv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53534" y="1199483"/>
            <a:ext cx="515685" cy="515685"/>
          </a:xfrm>
          <a:custGeom>
            <a:avLst/>
            <a:gdLst/>
            <a:ahLst/>
            <a:cxnLst/>
            <a:rect l="l" t="t" r="r" b="b"/>
            <a:pathLst>
              <a:path w="515685" h="515685">
                <a:moveTo>
                  <a:pt x="0" y="0"/>
                </a:moveTo>
                <a:lnTo>
                  <a:pt x="515685" y="0"/>
                </a:lnTo>
                <a:lnTo>
                  <a:pt x="515685" y="515685"/>
                </a:lnTo>
                <a:lnTo>
                  <a:pt x="0" y="5156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6702512" y="498685"/>
            <a:ext cx="3083349" cy="1552887"/>
          </a:xfrm>
          <a:custGeom>
            <a:avLst/>
            <a:gdLst/>
            <a:ahLst/>
            <a:cxnLst/>
            <a:rect l="l" t="t" r="r" b="b"/>
            <a:pathLst>
              <a:path w="3083349" h="1552887">
                <a:moveTo>
                  <a:pt x="0" y="0"/>
                </a:moveTo>
                <a:lnTo>
                  <a:pt x="3083349" y="0"/>
                </a:lnTo>
                <a:lnTo>
                  <a:pt x="3083349" y="1552887"/>
                </a:lnTo>
                <a:lnTo>
                  <a:pt x="0" y="1552887"/>
                </a:lnTo>
                <a:lnTo>
                  <a:pt x="0" y="0"/>
                </a:lnTo>
                <a:close/>
              </a:path>
            </a:pathLst>
          </a:custGeom>
          <a:blipFill>
            <a:blip r:embed="rId5">
              <a:extLst>
                <a:ext uri="{96DAC541-7B7A-43D3-8B79-37D633B846F1}">
                  <asvg:svgBlip xmlns:asvg="http://schemas.microsoft.com/office/drawing/2016/SVG/main" r:embed="rId6"/>
                </a:ext>
              </a:extLst>
            </a:blip>
            <a:stretch>
              <a:fillRect l="-210" r="-210"/>
            </a:stretch>
          </a:blipFill>
        </p:spPr>
      </p:sp>
      <p:sp>
        <p:nvSpPr>
          <p:cNvPr id="4" name="TextBox 4"/>
          <p:cNvSpPr txBox="1"/>
          <p:nvPr/>
        </p:nvSpPr>
        <p:spPr>
          <a:xfrm>
            <a:off x="856651" y="4040871"/>
            <a:ext cx="10330014" cy="2421951"/>
          </a:xfrm>
          <a:prstGeom prst="rect">
            <a:avLst/>
          </a:prstGeom>
        </p:spPr>
        <p:txBody>
          <a:bodyPr lIns="0" tIns="0" rIns="0" bIns="0" rtlCol="0" anchor="t">
            <a:spAutoFit/>
          </a:bodyPr>
          <a:lstStyle/>
          <a:p>
            <a:pPr algn="l">
              <a:lnSpc>
                <a:spcPts val="7999"/>
              </a:lnSpc>
            </a:pPr>
            <a:r>
              <a:rPr lang="en-US" sz="7998">
                <a:solidFill>
                  <a:srgbClr val="1E3048"/>
                </a:solidFill>
                <a:latin typeface="Arimo"/>
                <a:ea typeface="Arimo"/>
                <a:cs typeface="Arimo"/>
                <a:sym typeface="Arimo"/>
              </a:rPr>
              <a:t>Chatbot F.R.I.E.N.D.S basé sur GPT</a:t>
            </a:r>
          </a:p>
        </p:txBody>
      </p:sp>
      <p:sp>
        <p:nvSpPr>
          <p:cNvPr id="5" name="TextBox 5"/>
          <p:cNvSpPr txBox="1"/>
          <p:nvPr/>
        </p:nvSpPr>
        <p:spPr>
          <a:xfrm>
            <a:off x="1814167" y="1176814"/>
            <a:ext cx="2532984" cy="439579"/>
          </a:xfrm>
          <a:prstGeom prst="rect">
            <a:avLst/>
          </a:prstGeom>
        </p:spPr>
        <p:txBody>
          <a:bodyPr lIns="0" tIns="0" rIns="0" bIns="0" rtlCol="0" anchor="t">
            <a:spAutoFit/>
          </a:bodyPr>
          <a:lstStyle/>
          <a:p>
            <a:pPr algn="l">
              <a:lnSpc>
                <a:spcPts val="2940"/>
              </a:lnSpc>
            </a:pPr>
            <a:r>
              <a:rPr lang="en-US" sz="2100" spc="31">
                <a:solidFill>
                  <a:srgbClr val="FFFFFF"/>
                </a:solidFill>
                <a:latin typeface="Arimo"/>
                <a:ea typeface="Arimo"/>
                <a:cs typeface="Arimo"/>
                <a:sym typeface="Arimo"/>
              </a:rPr>
              <a:t>INFOGRAPHIC</a:t>
            </a:r>
          </a:p>
        </p:txBody>
      </p:sp>
      <p:sp>
        <p:nvSpPr>
          <p:cNvPr id="6" name="Freeform 6"/>
          <p:cNvSpPr/>
          <p:nvPr/>
        </p:nvSpPr>
        <p:spPr>
          <a:xfrm>
            <a:off x="11563970" y="2051572"/>
            <a:ext cx="6393673" cy="5362789"/>
          </a:xfrm>
          <a:custGeom>
            <a:avLst/>
            <a:gdLst/>
            <a:ahLst/>
            <a:cxnLst/>
            <a:rect l="l" t="t" r="r" b="b"/>
            <a:pathLst>
              <a:path w="6393673" h="5362789">
                <a:moveTo>
                  <a:pt x="0" y="0"/>
                </a:moveTo>
                <a:lnTo>
                  <a:pt x="6393673" y="0"/>
                </a:lnTo>
                <a:lnTo>
                  <a:pt x="6393673" y="5362789"/>
                </a:lnTo>
                <a:lnTo>
                  <a:pt x="0" y="5362789"/>
                </a:lnTo>
                <a:lnTo>
                  <a:pt x="0" y="0"/>
                </a:lnTo>
                <a:close/>
              </a:path>
            </a:pathLst>
          </a:custGeom>
          <a:blipFill>
            <a:blip r:embed="rId7">
              <a:extLst>
                <a:ext uri="{96DAC541-7B7A-43D3-8B79-37D633B846F1}">
                  <asvg:svgBlip xmlns:asvg="http://schemas.microsoft.com/office/drawing/2016/SVG/main" r:embed="rId8"/>
                </a:ext>
              </a:extLst>
            </a:blip>
            <a:stretch>
              <a:fillRect l="-43" r="-43"/>
            </a:stretch>
          </a:blipFill>
        </p:spPr>
      </p:sp>
      <p:grpSp>
        <p:nvGrpSpPr>
          <p:cNvPr id="7" name="Group 7"/>
          <p:cNvGrpSpPr/>
          <p:nvPr/>
        </p:nvGrpSpPr>
        <p:grpSpPr>
          <a:xfrm>
            <a:off x="-157964" y="-9677"/>
            <a:ext cx="2938681" cy="1626070"/>
            <a:chOff x="0" y="0"/>
            <a:chExt cx="3918241" cy="2168093"/>
          </a:xfrm>
        </p:grpSpPr>
        <p:sp>
          <p:nvSpPr>
            <p:cNvPr id="8" name="Freeform 8"/>
            <p:cNvSpPr/>
            <p:nvPr/>
          </p:nvSpPr>
          <p:spPr>
            <a:xfrm>
              <a:off x="0" y="0"/>
              <a:ext cx="3918204" cy="2168144"/>
            </a:xfrm>
            <a:custGeom>
              <a:avLst/>
              <a:gdLst/>
              <a:ahLst/>
              <a:cxnLst/>
              <a:rect l="l" t="t" r="r" b="b"/>
              <a:pathLst>
                <a:path w="3918204" h="2168144">
                  <a:moveTo>
                    <a:pt x="0" y="0"/>
                  </a:moveTo>
                  <a:lnTo>
                    <a:pt x="3918204" y="0"/>
                  </a:lnTo>
                  <a:lnTo>
                    <a:pt x="3918204" y="2168144"/>
                  </a:lnTo>
                  <a:lnTo>
                    <a:pt x="0" y="2168144"/>
                  </a:lnTo>
                  <a:lnTo>
                    <a:pt x="0" y="0"/>
                  </a:lnTo>
                  <a:close/>
                </a:path>
              </a:pathLst>
            </a:custGeom>
            <a:blipFill>
              <a:blip r:embed="rId9"/>
              <a:stretch>
                <a:fillRect b="2"/>
              </a:stretch>
            </a:blipFill>
          </p:spPr>
        </p:sp>
      </p:grpSp>
      <p:sp>
        <p:nvSpPr>
          <p:cNvPr id="9" name="TextBox 9"/>
          <p:cNvSpPr txBox="1"/>
          <p:nvPr/>
        </p:nvSpPr>
        <p:spPr>
          <a:xfrm>
            <a:off x="7161301" y="102063"/>
            <a:ext cx="3341520" cy="1146561"/>
          </a:xfrm>
          <a:prstGeom prst="rect">
            <a:avLst/>
          </a:prstGeom>
        </p:spPr>
        <p:txBody>
          <a:bodyPr lIns="0" tIns="0" rIns="0" bIns="0" rtlCol="0" anchor="t">
            <a:spAutoFit/>
          </a:bodyPr>
          <a:lstStyle/>
          <a:p>
            <a:pPr algn="ctr">
              <a:lnSpc>
                <a:spcPts val="1796"/>
              </a:lnSpc>
            </a:pPr>
            <a:r>
              <a:rPr lang="en-US" sz="1413" spc="51">
                <a:solidFill>
                  <a:srgbClr val="293237"/>
                </a:solidFill>
                <a:latin typeface="Now"/>
                <a:ea typeface="Now"/>
                <a:cs typeface="Now"/>
                <a:sym typeface="Now"/>
              </a:rPr>
              <a:t>Université Mohammed Premier Faculté Pluridisciplinaire de Nador Département Informatique Master Sciences des Données et Systèmes Intelligents</a:t>
            </a:r>
          </a:p>
        </p:txBody>
      </p:sp>
      <p:sp>
        <p:nvSpPr>
          <p:cNvPr id="10" name="TextBox 10"/>
          <p:cNvSpPr txBox="1"/>
          <p:nvPr/>
        </p:nvSpPr>
        <p:spPr>
          <a:xfrm>
            <a:off x="10502821" y="8274911"/>
            <a:ext cx="6466656" cy="1459639"/>
          </a:xfrm>
          <a:prstGeom prst="rect">
            <a:avLst/>
          </a:prstGeom>
        </p:spPr>
        <p:txBody>
          <a:bodyPr lIns="0" tIns="0" rIns="0" bIns="0" rtlCol="0" anchor="t">
            <a:spAutoFit/>
          </a:bodyPr>
          <a:lstStyle/>
          <a:p>
            <a:pPr algn="l">
              <a:lnSpc>
                <a:spcPts val="3751"/>
              </a:lnSpc>
            </a:pPr>
            <a:r>
              <a:rPr lang="en-US" sz="2954" spc="109">
                <a:solidFill>
                  <a:srgbClr val="293237"/>
                </a:solidFill>
                <a:latin typeface="Now"/>
                <a:ea typeface="Now"/>
                <a:cs typeface="Now"/>
                <a:sym typeface="Now"/>
              </a:rPr>
              <a:t>      Présentée par: </a:t>
            </a:r>
          </a:p>
          <a:p>
            <a:pPr algn="l">
              <a:lnSpc>
                <a:spcPts val="3751"/>
              </a:lnSpc>
            </a:pPr>
            <a:r>
              <a:rPr lang="en-US" sz="2954" spc="109">
                <a:solidFill>
                  <a:srgbClr val="293237"/>
                </a:solidFill>
                <a:latin typeface="Now"/>
                <a:ea typeface="Now"/>
                <a:cs typeface="Now"/>
                <a:sym typeface="Now"/>
              </a:rPr>
              <a:t>         ELFETHI Najoua</a:t>
            </a:r>
          </a:p>
          <a:p>
            <a:pPr algn="l">
              <a:lnSpc>
                <a:spcPts val="3751"/>
              </a:lnSpc>
            </a:pPr>
            <a:r>
              <a:rPr lang="en-US" sz="2954" spc="109">
                <a:solidFill>
                  <a:srgbClr val="293237"/>
                </a:solidFill>
                <a:latin typeface="Now"/>
                <a:ea typeface="Now"/>
                <a:cs typeface="Now"/>
                <a:sym typeface="Now"/>
              </a:rPr>
              <a:t>         YOUSFI Noura</a:t>
            </a:r>
          </a:p>
        </p:txBody>
      </p:sp>
      <p:sp>
        <p:nvSpPr>
          <p:cNvPr id="11" name="TextBox 11"/>
          <p:cNvSpPr txBox="1"/>
          <p:nvPr/>
        </p:nvSpPr>
        <p:spPr>
          <a:xfrm>
            <a:off x="1028700" y="8274911"/>
            <a:ext cx="6466656" cy="983389"/>
          </a:xfrm>
          <a:prstGeom prst="rect">
            <a:avLst/>
          </a:prstGeom>
        </p:spPr>
        <p:txBody>
          <a:bodyPr lIns="0" tIns="0" rIns="0" bIns="0" rtlCol="0" anchor="t">
            <a:spAutoFit/>
          </a:bodyPr>
          <a:lstStyle/>
          <a:p>
            <a:pPr algn="l">
              <a:lnSpc>
                <a:spcPts val="3751"/>
              </a:lnSpc>
            </a:pPr>
            <a:r>
              <a:rPr lang="en-US" sz="2954" spc="109">
                <a:solidFill>
                  <a:srgbClr val="293237"/>
                </a:solidFill>
                <a:latin typeface="Now"/>
                <a:ea typeface="Now"/>
                <a:cs typeface="Now"/>
                <a:sym typeface="Now"/>
              </a:rPr>
              <a:t>Encadré par:</a:t>
            </a:r>
          </a:p>
          <a:p>
            <a:pPr algn="l">
              <a:lnSpc>
                <a:spcPts val="3751"/>
              </a:lnSpc>
            </a:pPr>
            <a:r>
              <a:rPr lang="en-US" sz="2954" spc="109">
                <a:solidFill>
                  <a:srgbClr val="293237"/>
                </a:solidFill>
                <a:latin typeface="Now"/>
                <a:ea typeface="Now"/>
                <a:cs typeface="Now"/>
                <a:sym typeface="Now"/>
              </a:rPr>
              <a:t>Pr. FILALI Mouncef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15357" y="-36914"/>
            <a:ext cx="9145406" cy="857250"/>
            <a:chOff x="0" y="0"/>
            <a:chExt cx="12193875" cy="1143000"/>
          </a:xfrm>
        </p:grpSpPr>
        <p:sp>
          <p:nvSpPr>
            <p:cNvPr id="3" name="Freeform 3"/>
            <p:cNvSpPr/>
            <p:nvPr/>
          </p:nvSpPr>
          <p:spPr>
            <a:xfrm>
              <a:off x="0" y="0"/>
              <a:ext cx="12193905" cy="1143000"/>
            </a:xfrm>
            <a:custGeom>
              <a:avLst/>
              <a:gdLst/>
              <a:ahLst/>
              <a:cxnLst/>
              <a:rect l="l" t="t" r="r" b="b"/>
              <a:pathLst>
                <a:path w="12193905" h="1143000">
                  <a:moveTo>
                    <a:pt x="760349" y="0"/>
                  </a:moveTo>
                  <a:lnTo>
                    <a:pt x="11433556" y="0"/>
                  </a:lnTo>
                  <a:cubicBezTo>
                    <a:pt x="11853418" y="0"/>
                    <a:pt x="12193905" y="255905"/>
                    <a:pt x="12193905" y="571500"/>
                  </a:cubicBezTo>
                  <a:cubicBezTo>
                    <a:pt x="12193905" y="887095"/>
                    <a:pt x="11853418" y="1143000"/>
                    <a:pt x="11433556" y="1143000"/>
                  </a:cubicBezTo>
                  <a:lnTo>
                    <a:pt x="760349" y="1143000"/>
                  </a:lnTo>
                  <a:cubicBezTo>
                    <a:pt x="340487" y="1143000"/>
                    <a:pt x="0" y="887095"/>
                    <a:pt x="0" y="571500"/>
                  </a:cubicBezTo>
                  <a:cubicBezTo>
                    <a:pt x="0" y="255905"/>
                    <a:pt x="340487" y="0"/>
                    <a:pt x="760349" y="0"/>
                  </a:cubicBezTo>
                  <a:close/>
                </a:path>
              </a:pathLst>
            </a:custGeom>
            <a:solidFill>
              <a:srgbClr val="8DCBDA"/>
            </a:solidFill>
          </p:spPr>
        </p:sp>
      </p:grpSp>
      <p:sp>
        <p:nvSpPr>
          <p:cNvPr id="4" name="TextBox 4"/>
          <p:cNvSpPr txBox="1"/>
          <p:nvPr/>
        </p:nvSpPr>
        <p:spPr>
          <a:xfrm>
            <a:off x="61725" y="88689"/>
            <a:ext cx="7566910"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Positional Encoding et Embedding</a:t>
            </a:r>
          </a:p>
        </p:txBody>
      </p:sp>
      <p:sp>
        <p:nvSpPr>
          <p:cNvPr id="5" name="TextBox 5"/>
          <p:cNvSpPr txBox="1"/>
          <p:nvPr/>
        </p:nvSpPr>
        <p:spPr>
          <a:xfrm>
            <a:off x="431132" y="962025"/>
            <a:ext cx="17375734" cy="727710"/>
          </a:xfrm>
          <a:prstGeom prst="rect">
            <a:avLst/>
          </a:prstGeom>
        </p:spPr>
        <p:txBody>
          <a:bodyPr lIns="0" tIns="0" rIns="0" bIns="0" rtlCol="0" anchor="t">
            <a:spAutoFit/>
          </a:bodyPr>
          <a:lstStyle/>
          <a:p>
            <a:pPr algn="l">
              <a:lnSpc>
                <a:spcPts val="2940"/>
              </a:lnSpc>
            </a:pPr>
            <a:r>
              <a:rPr lang="en-US" sz="2100">
                <a:solidFill>
                  <a:srgbClr val="06213C"/>
                </a:solidFill>
                <a:latin typeface="Montserrat"/>
                <a:ea typeface="Montserrat"/>
                <a:cs typeface="Montserrat"/>
                <a:sym typeface="Montserrat"/>
              </a:rPr>
              <a:t>Les transformers ne comprennent pas l'ordre des mots uniquement via les embeddings. Un vecteur appelé positional encoding est ajouté à chaque vecteur de mot. </a:t>
            </a:r>
          </a:p>
        </p:txBody>
      </p:sp>
      <p:grpSp>
        <p:nvGrpSpPr>
          <p:cNvPr id="6" name="Group 6"/>
          <p:cNvGrpSpPr/>
          <p:nvPr/>
        </p:nvGrpSpPr>
        <p:grpSpPr>
          <a:xfrm>
            <a:off x="11570824" y="2160170"/>
            <a:ext cx="6787387" cy="7296002"/>
            <a:chOff x="0" y="0"/>
            <a:chExt cx="9049849" cy="9728003"/>
          </a:xfrm>
        </p:grpSpPr>
        <p:sp>
          <p:nvSpPr>
            <p:cNvPr id="7" name="Freeform 7"/>
            <p:cNvSpPr/>
            <p:nvPr/>
          </p:nvSpPr>
          <p:spPr>
            <a:xfrm>
              <a:off x="0" y="0"/>
              <a:ext cx="9049893" cy="9727946"/>
            </a:xfrm>
            <a:custGeom>
              <a:avLst/>
              <a:gdLst/>
              <a:ahLst/>
              <a:cxnLst/>
              <a:rect l="l" t="t" r="r" b="b"/>
              <a:pathLst>
                <a:path w="9049893" h="9727946">
                  <a:moveTo>
                    <a:pt x="0" y="0"/>
                  </a:moveTo>
                  <a:lnTo>
                    <a:pt x="9049893" y="0"/>
                  </a:lnTo>
                  <a:lnTo>
                    <a:pt x="9049893" y="9727946"/>
                  </a:lnTo>
                  <a:lnTo>
                    <a:pt x="0" y="9727946"/>
                  </a:lnTo>
                  <a:lnTo>
                    <a:pt x="0" y="0"/>
                  </a:lnTo>
                  <a:close/>
                </a:path>
              </a:pathLst>
            </a:custGeom>
            <a:blipFill>
              <a:blip r:embed="rId3"/>
              <a:stretch>
                <a:fillRect/>
              </a:stretch>
            </a:blipFill>
          </p:spPr>
        </p:sp>
      </p:grpSp>
      <p:grpSp>
        <p:nvGrpSpPr>
          <p:cNvPr id="8" name="Group 8"/>
          <p:cNvGrpSpPr/>
          <p:nvPr/>
        </p:nvGrpSpPr>
        <p:grpSpPr>
          <a:xfrm>
            <a:off x="431132" y="7889632"/>
            <a:ext cx="2792064" cy="1566540"/>
            <a:chOff x="0" y="0"/>
            <a:chExt cx="3722752" cy="2088720"/>
          </a:xfrm>
        </p:grpSpPr>
        <p:sp>
          <p:nvSpPr>
            <p:cNvPr id="9" name="Freeform 9"/>
            <p:cNvSpPr/>
            <p:nvPr/>
          </p:nvSpPr>
          <p:spPr>
            <a:xfrm>
              <a:off x="0" y="0"/>
              <a:ext cx="3722751" cy="2088769"/>
            </a:xfrm>
            <a:custGeom>
              <a:avLst/>
              <a:gdLst/>
              <a:ahLst/>
              <a:cxnLst/>
              <a:rect l="l" t="t" r="r" b="b"/>
              <a:pathLst>
                <a:path w="3722751" h="2088769">
                  <a:moveTo>
                    <a:pt x="0" y="0"/>
                  </a:moveTo>
                  <a:lnTo>
                    <a:pt x="3722751" y="0"/>
                  </a:lnTo>
                  <a:lnTo>
                    <a:pt x="3722751" y="2088769"/>
                  </a:lnTo>
                  <a:lnTo>
                    <a:pt x="0" y="2088769"/>
                  </a:lnTo>
                  <a:lnTo>
                    <a:pt x="0" y="0"/>
                  </a:lnTo>
                  <a:close/>
                </a:path>
              </a:pathLst>
            </a:custGeom>
            <a:blipFill>
              <a:blip r:embed="rId4"/>
              <a:stretch>
                <a:fillRect b="2"/>
              </a:stretch>
            </a:blipFill>
          </p:spPr>
        </p:sp>
      </p:grpSp>
      <p:grpSp>
        <p:nvGrpSpPr>
          <p:cNvPr id="10" name="Group 10"/>
          <p:cNvGrpSpPr/>
          <p:nvPr/>
        </p:nvGrpSpPr>
        <p:grpSpPr>
          <a:xfrm>
            <a:off x="4970825" y="1870000"/>
            <a:ext cx="6123749" cy="3942164"/>
            <a:chOff x="0" y="0"/>
            <a:chExt cx="8164999" cy="5256219"/>
          </a:xfrm>
        </p:grpSpPr>
        <p:sp>
          <p:nvSpPr>
            <p:cNvPr id="11" name="Freeform 11"/>
            <p:cNvSpPr/>
            <p:nvPr/>
          </p:nvSpPr>
          <p:spPr>
            <a:xfrm>
              <a:off x="0" y="0"/>
              <a:ext cx="8164957" cy="5256276"/>
            </a:xfrm>
            <a:custGeom>
              <a:avLst/>
              <a:gdLst/>
              <a:ahLst/>
              <a:cxnLst/>
              <a:rect l="l" t="t" r="r" b="b"/>
              <a:pathLst>
                <a:path w="8164957" h="5256276">
                  <a:moveTo>
                    <a:pt x="0" y="0"/>
                  </a:moveTo>
                  <a:lnTo>
                    <a:pt x="8164957" y="0"/>
                  </a:lnTo>
                  <a:lnTo>
                    <a:pt x="8164957" y="5256276"/>
                  </a:lnTo>
                  <a:lnTo>
                    <a:pt x="0" y="5256276"/>
                  </a:lnTo>
                  <a:lnTo>
                    <a:pt x="0" y="0"/>
                  </a:lnTo>
                  <a:close/>
                </a:path>
              </a:pathLst>
            </a:custGeom>
            <a:blipFill>
              <a:blip r:embed="rId5"/>
              <a:stretch>
                <a:fillRect t="-58" b="-57"/>
              </a:stretch>
            </a:blipFill>
          </p:spPr>
        </p:sp>
      </p:grpSp>
      <p:grpSp>
        <p:nvGrpSpPr>
          <p:cNvPr id="12" name="Group 12"/>
          <p:cNvGrpSpPr/>
          <p:nvPr/>
        </p:nvGrpSpPr>
        <p:grpSpPr>
          <a:xfrm>
            <a:off x="8567713" y="8061189"/>
            <a:ext cx="2344903" cy="1223427"/>
            <a:chOff x="0" y="0"/>
            <a:chExt cx="3126537" cy="1631236"/>
          </a:xfrm>
        </p:grpSpPr>
        <p:sp>
          <p:nvSpPr>
            <p:cNvPr id="13" name="Freeform 13"/>
            <p:cNvSpPr/>
            <p:nvPr/>
          </p:nvSpPr>
          <p:spPr>
            <a:xfrm>
              <a:off x="0" y="0"/>
              <a:ext cx="3126486" cy="1631188"/>
            </a:xfrm>
            <a:custGeom>
              <a:avLst/>
              <a:gdLst/>
              <a:ahLst/>
              <a:cxnLst/>
              <a:rect l="l" t="t" r="r" b="b"/>
              <a:pathLst>
                <a:path w="3126486" h="1631188">
                  <a:moveTo>
                    <a:pt x="0" y="0"/>
                  </a:moveTo>
                  <a:lnTo>
                    <a:pt x="3126486" y="0"/>
                  </a:lnTo>
                  <a:lnTo>
                    <a:pt x="3126486" y="1631188"/>
                  </a:lnTo>
                  <a:lnTo>
                    <a:pt x="0" y="1631188"/>
                  </a:lnTo>
                  <a:lnTo>
                    <a:pt x="0" y="0"/>
                  </a:lnTo>
                  <a:close/>
                </a:path>
              </a:pathLst>
            </a:custGeom>
            <a:blipFill>
              <a:blip r:embed="rId6"/>
              <a:stretch>
                <a:fillRect r="-1" b="-2"/>
              </a:stretch>
            </a:blipFill>
          </p:spPr>
        </p:sp>
      </p:grpSp>
      <p:grpSp>
        <p:nvGrpSpPr>
          <p:cNvPr id="14" name="Group 14"/>
          <p:cNvGrpSpPr/>
          <p:nvPr/>
        </p:nvGrpSpPr>
        <p:grpSpPr>
          <a:xfrm>
            <a:off x="1409285" y="7168523"/>
            <a:ext cx="4009194" cy="511559"/>
            <a:chOff x="0" y="0"/>
            <a:chExt cx="5345592" cy="682079"/>
          </a:xfrm>
        </p:grpSpPr>
        <p:sp>
          <p:nvSpPr>
            <p:cNvPr id="15" name="Freeform 15"/>
            <p:cNvSpPr/>
            <p:nvPr/>
          </p:nvSpPr>
          <p:spPr>
            <a:xfrm>
              <a:off x="0" y="0"/>
              <a:ext cx="5345557" cy="682117"/>
            </a:xfrm>
            <a:custGeom>
              <a:avLst/>
              <a:gdLst/>
              <a:ahLst/>
              <a:cxnLst/>
              <a:rect l="l" t="t" r="r" b="b"/>
              <a:pathLst>
                <a:path w="5345557" h="682117">
                  <a:moveTo>
                    <a:pt x="0" y="0"/>
                  </a:moveTo>
                  <a:lnTo>
                    <a:pt x="5345557" y="0"/>
                  </a:lnTo>
                  <a:lnTo>
                    <a:pt x="5345557" y="682117"/>
                  </a:lnTo>
                  <a:lnTo>
                    <a:pt x="0" y="682117"/>
                  </a:lnTo>
                  <a:lnTo>
                    <a:pt x="0" y="0"/>
                  </a:lnTo>
                  <a:close/>
                </a:path>
              </a:pathLst>
            </a:custGeom>
            <a:blipFill>
              <a:blip r:embed="rId7"/>
              <a:stretch>
                <a:fillRect b="5"/>
              </a:stretch>
            </a:blipFill>
          </p:spPr>
        </p:sp>
      </p:grpSp>
      <p:sp>
        <p:nvSpPr>
          <p:cNvPr id="16" name="Freeform 16"/>
          <p:cNvSpPr/>
          <p:nvPr/>
        </p:nvSpPr>
        <p:spPr>
          <a:xfrm>
            <a:off x="3839670" y="8337412"/>
            <a:ext cx="3357326" cy="417274"/>
          </a:xfrm>
          <a:custGeom>
            <a:avLst/>
            <a:gdLst/>
            <a:ahLst/>
            <a:cxnLst/>
            <a:rect l="l" t="t" r="r" b="b"/>
            <a:pathLst>
              <a:path w="3357326" h="417274">
                <a:moveTo>
                  <a:pt x="0" y="0"/>
                </a:moveTo>
                <a:lnTo>
                  <a:pt x="3357326" y="0"/>
                </a:lnTo>
                <a:lnTo>
                  <a:pt x="3357326" y="417275"/>
                </a:lnTo>
                <a:lnTo>
                  <a:pt x="0" y="4172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TextBox 17"/>
          <p:cNvSpPr txBox="1"/>
          <p:nvPr/>
        </p:nvSpPr>
        <p:spPr>
          <a:xfrm>
            <a:off x="4111918" y="8280262"/>
            <a:ext cx="2812830" cy="557801"/>
          </a:xfrm>
          <a:prstGeom prst="rect">
            <a:avLst/>
          </a:prstGeom>
        </p:spPr>
        <p:txBody>
          <a:bodyPr lIns="0" tIns="0" rIns="0" bIns="0" rtlCol="0" anchor="t">
            <a:spAutoFit/>
          </a:bodyPr>
          <a:lstStyle/>
          <a:p>
            <a:pPr algn="ctr">
              <a:lnSpc>
                <a:spcPts val="3359"/>
              </a:lnSpc>
            </a:pPr>
            <a:r>
              <a:rPr lang="en-US" sz="2399">
                <a:solidFill>
                  <a:srgbClr val="000000"/>
                </a:solidFill>
                <a:latin typeface="Roboto"/>
                <a:ea typeface="Roboto"/>
                <a:cs typeface="Roboto"/>
                <a:sym typeface="Roboto"/>
              </a:rPr>
              <a:t>Positional Encoding</a:t>
            </a:r>
          </a:p>
        </p:txBody>
      </p:sp>
      <p:sp>
        <p:nvSpPr>
          <p:cNvPr id="18" name="Freeform 18"/>
          <p:cNvSpPr/>
          <p:nvPr/>
        </p:nvSpPr>
        <p:spPr>
          <a:xfrm>
            <a:off x="3246095" y="8409852"/>
            <a:ext cx="391386" cy="398634"/>
          </a:xfrm>
          <a:custGeom>
            <a:avLst/>
            <a:gdLst/>
            <a:ahLst/>
            <a:cxnLst/>
            <a:rect l="l" t="t" r="r" b="b"/>
            <a:pathLst>
              <a:path w="391386" h="398634">
                <a:moveTo>
                  <a:pt x="0" y="0"/>
                </a:moveTo>
                <a:lnTo>
                  <a:pt x="391386" y="0"/>
                </a:lnTo>
                <a:lnTo>
                  <a:pt x="391386" y="398634"/>
                </a:lnTo>
                <a:lnTo>
                  <a:pt x="0" y="398634"/>
                </a:lnTo>
                <a:lnTo>
                  <a:pt x="0" y="0"/>
                </a:lnTo>
                <a:close/>
              </a:path>
            </a:pathLst>
          </a:custGeom>
          <a:blipFill>
            <a:blip r:embed="rId10">
              <a:extLst>
                <a:ext uri="{96DAC541-7B7A-43D3-8B79-37D633B846F1}">
                  <asvg:svgBlip xmlns:asvg="http://schemas.microsoft.com/office/drawing/2016/SVG/main" r:embed="rId11"/>
                </a:ext>
              </a:extLst>
            </a:blip>
            <a:stretch>
              <a:fillRect l="-925" r="-925"/>
            </a:stretch>
          </a:blipFill>
        </p:spPr>
      </p:sp>
      <p:sp>
        <p:nvSpPr>
          <p:cNvPr id="19" name="Freeform 19"/>
          <p:cNvSpPr/>
          <p:nvPr/>
        </p:nvSpPr>
        <p:spPr>
          <a:xfrm>
            <a:off x="7460141" y="8462902"/>
            <a:ext cx="574172" cy="333020"/>
          </a:xfrm>
          <a:custGeom>
            <a:avLst/>
            <a:gdLst/>
            <a:ahLst/>
            <a:cxnLst/>
            <a:rect l="l" t="t" r="r" b="b"/>
            <a:pathLst>
              <a:path w="574172" h="333020">
                <a:moveTo>
                  <a:pt x="0" y="0"/>
                </a:moveTo>
                <a:lnTo>
                  <a:pt x="574172" y="0"/>
                </a:lnTo>
                <a:lnTo>
                  <a:pt x="574172" y="333020"/>
                </a:lnTo>
                <a:lnTo>
                  <a:pt x="0" y="333020"/>
                </a:lnTo>
                <a:lnTo>
                  <a:pt x="0" y="0"/>
                </a:lnTo>
                <a:close/>
              </a:path>
            </a:pathLst>
          </a:custGeom>
          <a:blipFill>
            <a:blip r:embed="rId12">
              <a:extLst>
                <a:ext uri="{96DAC541-7B7A-43D3-8B79-37D633B846F1}">
                  <asvg:svgBlip xmlns:asvg="http://schemas.microsoft.com/office/drawing/2016/SVG/main" r:embed="rId13"/>
                </a:ext>
              </a:extLst>
            </a:blip>
            <a:stretch>
              <a:fillRect l="-542" r="-542"/>
            </a:stretch>
          </a:blipFill>
        </p:spPr>
      </p:sp>
      <p:sp>
        <p:nvSpPr>
          <p:cNvPr id="20" name="TextBox 20"/>
          <p:cNvSpPr txBox="1"/>
          <p:nvPr/>
        </p:nvSpPr>
        <p:spPr>
          <a:xfrm>
            <a:off x="525122" y="5941703"/>
            <a:ext cx="7856878" cy="383579"/>
          </a:xfrm>
          <a:prstGeom prst="rect">
            <a:avLst/>
          </a:prstGeom>
        </p:spPr>
        <p:txBody>
          <a:bodyPr lIns="0" tIns="0" rIns="0" bIns="0" rtlCol="0" anchor="t">
            <a:spAutoFit/>
          </a:bodyPr>
          <a:lstStyle/>
          <a:p>
            <a:pPr algn="ctr">
              <a:lnSpc>
                <a:spcPts val="2940"/>
              </a:lnSpc>
            </a:pPr>
            <a:r>
              <a:rPr lang="en-US" sz="2100">
                <a:solidFill>
                  <a:srgbClr val="000000"/>
                </a:solidFill>
                <a:latin typeface="Montserrat"/>
                <a:ea typeface="Montserrat"/>
                <a:cs typeface="Montserrat"/>
                <a:sym typeface="Montserrat"/>
              </a:rPr>
              <a:t>Exemple pour "Je" (1er mot) et "mange" (2eme mot) : </a:t>
            </a:r>
          </a:p>
        </p:txBody>
      </p:sp>
      <p:sp>
        <p:nvSpPr>
          <p:cNvPr id="21" name="TextBox 21"/>
          <p:cNvSpPr txBox="1"/>
          <p:nvPr/>
        </p:nvSpPr>
        <p:spPr>
          <a:xfrm>
            <a:off x="1409285" y="6459863"/>
            <a:ext cx="6442948" cy="403860"/>
          </a:xfrm>
          <a:prstGeom prst="rect">
            <a:avLst/>
          </a:prstGeom>
        </p:spPr>
        <p:txBody>
          <a:bodyPr lIns="0" tIns="0" rIns="0" bIns="0" rtlCol="0" anchor="t">
            <a:spAutoFit/>
          </a:bodyPr>
          <a:lstStyle/>
          <a:p>
            <a:pPr algn="ctr">
              <a:lnSpc>
                <a:spcPts val="2940"/>
              </a:lnSpc>
            </a:pPr>
            <a:r>
              <a:rPr lang="en-US" sz="2100" b="1">
                <a:solidFill>
                  <a:srgbClr val="000000"/>
                </a:solidFill>
                <a:latin typeface="Arimo Bold"/>
                <a:ea typeface="Arimo Bold"/>
                <a:cs typeface="Arimo Bold"/>
                <a:sym typeface="Arimo Bold"/>
              </a:rPr>
              <a:t>Position(1)=[0.0,0.1,0.2],Position(2)=[0.1,0.2,0.3] </a:t>
            </a:r>
          </a:p>
        </p:txBody>
      </p:sp>
      <p:sp>
        <p:nvSpPr>
          <p:cNvPr id="22" name="Freeform 22"/>
          <p:cNvSpPr/>
          <p:nvPr/>
        </p:nvSpPr>
        <p:spPr>
          <a:xfrm>
            <a:off x="12272385" y="7752239"/>
            <a:ext cx="6015568" cy="1350444"/>
          </a:xfrm>
          <a:custGeom>
            <a:avLst/>
            <a:gdLst/>
            <a:ahLst/>
            <a:cxnLst/>
            <a:rect l="l" t="t" r="r" b="b"/>
            <a:pathLst>
              <a:path w="6015568" h="1350444">
                <a:moveTo>
                  <a:pt x="0" y="0"/>
                </a:moveTo>
                <a:lnTo>
                  <a:pt x="6015568" y="0"/>
                </a:lnTo>
                <a:lnTo>
                  <a:pt x="6015568" y="1350444"/>
                </a:lnTo>
                <a:lnTo>
                  <a:pt x="0" y="135044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15357" y="-36914"/>
            <a:ext cx="6873812" cy="857250"/>
            <a:chOff x="0" y="0"/>
            <a:chExt cx="9165082" cy="1143000"/>
          </a:xfrm>
        </p:grpSpPr>
        <p:sp>
          <p:nvSpPr>
            <p:cNvPr id="3" name="Freeform 3"/>
            <p:cNvSpPr/>
            <p:nvPr/>
          </p:nvSpPr>
          <p:spPr>
            <a:xfrm>
              <a:off x="0" y="0"/>
              <a:ext cx="9165082" cy="1143000"/>
            </a:xfrm>
            <a:custGeom>
              <a:avLst/>
              <a:gdLst/>
              <a:ahLst/>
              <a:cxnLst/>
              <a:rect l="l" t="t" r="r" b="b"/>
              <a:pathLst>
                <a:path w="9165082" h="1143000">
                  <a:moveTo>
                    <a:pt x="571500" y="0"/>
                  </a:moveTo>
                  <a:lnTo>
                    <a:pt x="8593582" y="0"/>
                  </a:lnTo>
                  <a:cubicBezTo>
                    <a:pt x="8909176" y="0"/>
                    <a:pt x="9165082" y="255905"/>
                    <a:pt x="9165082" y="571500"/>
                  </a:cubicBezTo>
                  <a:cubicBezTo>
                    <a:pt x="9165082" y="887095"/>
                    <a:pt x="8909176" y="1143000"/>
                    <a:pt x="8593582" y="1143000"/>
                  </a:cubicBezTo>
                  <a:lnTo>
                    <a:pt x="571500" y="1143000"/>
                  </a:lnTo>
                  <a:cubicBezTo>
                    <a:pt x="255905" y="1143000"/>
                    <a:pt x="0" y="887095"/>
                    <a:pt x="0" y="571500"/>
                  </a:cubicBezTo>
                  <a:cubicBezTo>
                    <a:pt x="0" y="255905"/>
                    <a:pt x="255905" y="0"/>
                    <a:pt x="571500" y="0"/>
                  </a:cubicBezTo>
                  <a:close/>
                </a:path>
              </a:pathLst>
            </a:custGeom>
            <a:solidFill>
              <a:srgbClr val="8DCBDA"/>
            </a:solidFill>
          </p:spPr>
        </p:sp>
      </p:grpSp>
      <p:sp>
        <p:nvSpPr>
          <p:cNvPr id="4" name="Freeform 4"/>
          <p:cNvSpPr/>
          <p:nvPr/>
        </p:nvSpPr>
        <p:spPr>
          <a:xfrm rot="-5400000">
            <a:off x="16011447" y="276147"/>
            <a:ext cx="3048000" cy="1505106"/>
          </a:xfrm>
          <a:custGeom>
            <a:avLst/>
            <a:gdLst/>
            <a:ahLst/>
            <a:cxnLst/>
            <a:rect l="l" t="t" r="r" b="b"/>
            <a:pathLst>
              <a:path w="3048000" h="1505106">
                <a:moveTo>
                  <a:pt x="0" y="0"/>
                </a:moveTo>
                <a:lnTo>
                  <a:pt x="3048000" y="0"/>
                </a:lnTo>
                <a:lnTo>
                  <a:pt x="3048000" y="1505106"/>
                </a:lnTo>
                <a:lnTo>
                  <a:pt x="0" y="1505106"/>
                </a:lnTo>
                <a:lnTo>
                  <a:pt x="0" y="0"/>
                </a:lnTo>
                <a:close/>
              </a:path>
            </a:pathLst>
          </a:custGeom>
          <a:blipFill>
            <a:blip r:embed="rId2">
              <a:extLst>
                <a:ext uri="{96DAC541-7B7A-43D3-8B79-37D633B846F1}">
                  <asvg:svgBlip xmlns:asvg="http://schemas.microsoft.com/office/drawing/2016/SVG/main" r:embed="rId3"/>
                </a:ext>
              </a:extLst>
            </a:blip>
            <a:stretch>
              <a:fillRect t="-627" b="-627"/>
            </a:stretch>
          </a:blipFill>
        </p:spPr>
      </p:sp>
      <p:sp>
        <p:nvSpPr>
          <p:cNvPr id="5" name="TextBox 5"/>
          <p:cNvSpPr txBox="1"/>
          <p:nvPr/>
        </p:nvSpPr>
        <p:spPr>
          <a:xfrm>
            <a:off x="61725" y="88689"/>
            <a:ext cx="4796746" cy="731647"/>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Encoder</a:t>
            </a:r>
          </a:p>
        </p:txBody>
      </p:sp>
      <p:sp>
        <p:nvSpPr>
          <p:cNvPr id="6" name="TextBox 6"/>
          <p:cNvSpPr txBox="1"/>
          <p:nvPr/>
        </p:nvSpPr>
        <p:spPr>
          <a:xfrm>
            <a:off x="304800" y="1385810"/>
            <a:ext cx="16446010" cy="749956"/>
          </a:xfrm>
          <a:prstGeom prst="rect">
            <a:avLst/>
          </a:prstGeom>
        </p:spPr>
        <p:txBody>
          <a:bodyPr lIns="0" tIns="0" rIns="0" bIns="0" rtlCol="0" anchor="t">
            <a:spAutoFit/>
          </a:bodyPr>
          <a:lstStyle/>
          <a:p>
            <a:pPr algn="just">
              <a:lnSpc>
                <a:spcPts val="2940"/>
              </a:lnSpc>
            </a:pPr>
            <a:r>
              <a:rPr lang="en-US" sz="2400" spc="22" dirty="0" err="1">
                <a:solidFill>
                  <a:srgbClr val="000000"/>
                </a:solidFill>
                <a:latin typeface="TT Rounds Condensed"/>
                <a:ea typeface="TT Rounds Condensed"/>
                <a:cs typeface="TT Rounds Condensed"/>
                <a:sym typeface="TT Rounds Condensed"/>
              </a:rPr>
              <a:t>L'encoder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transforme</a:t>
            </a:r>
            <a:r>
              <a:rPr lang="en-US" sz="2400" spc="22" dirty="0">
                <a:solidFill>
                  <a:srgbClr val="000000"/>
                </a:solidFill>
                <a:latin typeface="TT Rounds Condensed"/>
                <a:ea typeface="TT Rounds Condensed"/>
                <a:cs typeface="TT Rounds Condensed"/>
                <a:sym typeface="TT Rounds Condensed"/>
              </a:rPr>
              <a:t> la </a:t>
            </a:r>
            <a:r>
              <a:rPr lang="en-US" sz="2400" spc="22" dirty="0" err="1">
                <a:solidFill>
                  <a:srgbClr val="000000"/>
                </a:solidFill>
                <a:latin typeface="TT Rounds Condensed"/>
                <a:ea typeface="TT Rounds Condensed"/>
                <a:cs typeface="TT Rounds Condensed"/>
                <a:sym typeface="TT Rounds Condensed"/>
              </a:rPr>
              <a:t>séquence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d'entrée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a:t>
            </a:r>
            <a:r>
              <a:rPr lang="en-US" sz="2400" b="1" spc="22" dirty="0" err="1">
                <a:solidFill>
                  <a:srgbClr val="000000"/>
                </a:solidFill>
                <a:latin typeface="TT Rounds Condensed Bold"/>
                <a:ea typeface="TT Rounds Condensed Bold"/>
                <a:cs typeface="TT Rounds Condensed Bold"/>
                <a:sym typeface="TT Rounds Condensed Bold"/>
              </a:rPr>
              <a:t>représentation</a:t>
            </a:r>
            <a:r>
              <a:rPr lang="en-US" sz="2400" b="1" spc="22" dirty="0">
                <a:solidFill>
                  <a:srgbClr val="000000"/>
                </a:solidFill>
                <a:latin typeface="TT Rounds Condensed Bold"/>
                <a:ea typeface="TT Rounds Condensed Bold"/>
                <a:cs typeface="TT Rounds Condensed Bold"/>
                <a:sym typeface="TT Rounds Condensed Bold"/>
              </a:rPr>
              <a:t> </a:t>
            </a:r>
            <a:r>
              <a:rPr lang="en-US" sz="2400" b="1" spc="22" dirty="0" err="1">
                <a:solidFill>
                  <a:srgbClr val="000000"/>
                </a:solidFill>
                <a:latin typeface="TT Rounds Condensed Bold"/>
                <a:ea typeface="TT Rounds Condensed Bold"/>
                <a:cs typeface="TT Rounds Condensed Bold"/>
                <a:sym typeface="TT Rounds Condensed Bold"/>
              </a:rPr>
              <a:t>contextuelle</a:t>
            </a:r>
            <a:r>
              <a:rPr lang="en-US" sz="2400" spc="22" dirty="0">
                <a:solidFill>
                  <a:srgbClr val="000000"/>
                </a:solidFill>
                <a:latin typeface="TT Rounds Condensed"/>
                <a:ea typeface="TT Rounds Condensed"/>
                <a:cs typeface="TT Rounds Condensed"/>
                <a:sym typeface="TT Rounds Condensed"/>
              </a:rPr>
              <a:t> dense, </a:t>
            </a:r>
            <a:r>
              <a:rPr lang="en-US" sz="2400" spc="22" dirty="0" err="1">
                <a:solidFill>
                  <a:srgbClr val="000000"/>
                </a:solidFill>
                <a:latin typeface="TT Rounds Condensed"/>
                <a:ea typeface="TT Rounds Condensed"/>
                <a:cs typeface="TT Rounds Condensed"/>
                <a:sym typeface="TT Rounds Condensed"/>
              </a:rPr>
              <a:t>prête</a:t>
            </a:r>
            <a:r>
              <a:rPr lang="en-US" sz="2400" spc="22" dirty="0">
                <a:solidFill>
                  <a:srgbClr val="000000"/>
                </a:solidFill>
                <a:latin typeface="TT Rounds Condensed"/>
                <a:ea typeface="TT Rounds Condensed"/>
                <a:cs typeface="TT Rounds Condensed"/>
                <a:sym typeface="TT Rounds Condensed"/>
              </a:rPr>
              <a:t> à </a:t>
            </a:r>
            <a:r>
              <a:rPr lang="en-US" sz="2400" spc="22" dirty="0" err="1">
                <a:solidFill>
                  <a:srgbClr val="000000"/>
                </a:solidFill>
                <a:latin typeface="TT Rounds Condensed"/>
                <a:ea typeface="TT Rounds Condensed"/>
                <a:cs typeface="TT Rounds Condensed"/>
                <a:sym typeface="TT Rounds Condensed"/>
              </a:rPr>
              <a:t>être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utilisée</a:t>
            </a:r>
            <a:r>
              <a:rPr lang="en-US" sz="2400" spc="22" dirty="0">
                <a:solidFill>
                  <a:srgbClr val="000000"/>
                </a:solidFill>
                <a:latin typeface="TT Rounds Condensed"/>
                <a:ea typeface="TT Rounds Condensed"/>
                <a:cs typeface="TT Rounds Condensed"/>
                <a:sym typeface="TT Rounds Condensed"/>
              </a:rPr>
              <a:t> par un </a:t>
            </a:r>
            <a:r>
              <a:rPr lang="en-US" sz="2400" spc="22" dirty="0" err="1">
                <a:solidFill>
                  <a:srgbClr val="000000"/>
                </a:solidFill>
                <a:latin typeface="TT Rounds Condensed"/>
                <a:ea typeface="TT Rounds Condensed"/>
                <a:cs typeface="TT Rounds Condensed"/>
                <a:sym typeface="TT Rounds Condensed"/>
              </a:rPr>
              <a:t>décoder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comme</a:t>
            </a:r>
            <a:r>
              <a:rPr lang="en-US" sz="2400" spc="22" dirty="0">
                <a:solidFill>
                  <a:srgbClr val="000000"/>
                </a:solidFill>
                <a:latin typeface="TT Rounds Condensed"/>
                <a:ea typeface="TT Rounds Condensed"/>
                <a:cs typeface="TT Rounds Condensed"/>
                <a:sym typeface="TT Rounds Condensed"/>
              </a:rPr>
              <a:t> dans la </a:t>
            </a:r>
            <a:r>
              <a:rPr lang="en-US" sz="2400" spc="22" dirty="0" err="1">
                <a:solidFill>
                  <a:srgbClr val="000000"/>
                </a:solidFill>
                <a:latin typeface="TT Rounds Condensed"/>
                <a:ea typeface="TT Rounds Condensed"/>
                <a:cs typeface="TT Rounds Condensed"/>
                <a:sym typeface="TT Rounds Condensed"/>
              </a:rPr>
              <a:t>traduction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ou</a:t>
            </a:r>
            <a:r>
              <a:rPr lang="en-US" sz="2400" spc="22" dirty="0">
                <a:solidFill>
                  <a:srgbClr val="000000"/>
                </a:solidFill>
                <a:latin typeface="TT Rounds Condensed"/>
                <a:ea typeface="TT Rounds Condensed"/>
                <a:cs typeface="TT Rounds Condensed"/>
                <a:sym typeface="TT Rounds Condensed"/>
              </a:rPr>
              <a:t> pour </a:t>
            </a:r>
            <a:r>
              <a:rPr lang="en-US" sz="2400" spc="22" dirty="0" err="1">
                <a:solidFill>
                  <a:srgbClr val="000000"/>
                </a:solidFill>
                <a:latin typeface="TT Rounds Condensed"/>
                <a:ea typeface="TT Rounds Condensed"/>
                <a:cs typeface="TT Rounds Condensed"/>
                <a:sym typeface="TT Rounds Condensed"/>
              </a:rPr>
              <a:t>effectuer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tâche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en</a:t>
            </a:r>
            <a:r>
              <a:rPr lang="en-US" sz="2400" spc="22" dirty="0">
                <a:solidFill>
                  <a:srgbClr val="000000"/>
                </a:solidFill>
                <a:latin typeface="TT Rounds Condensed"/>
                <a:ea typeface="TT Rounds Condensed"/>
                <a:cs typeface="TT Rounds Condensed"/>
                <a:sym typeface="TT Rounds Condensed"/>
              </a:rPr>
              <a:t> aval (par </a:t>
            </a:r>
            <a:r>
              <a:rPr lang="en-US" sz="2400" spc="22" dirty="0" err="1">
                <a:solidFill>
                  <a:srgbClr val="000000"/>
                </a:solidFill>
                <a:latin typeface="TT Rounds Condensed"/>
                <a:ea typeface="TT Rounds Condensed"/>
                <a:cs typeface="TT Rounds Condensed"/>
                <a:sym typeface="TT Rounds Condensed"/>
              </a:rPr>
              <a:t>exemple</a:t>
            </a:r>
            <a:r>
              <a:rPr lang="en-US" sz="2400" spc="22" dirty="0">
                <a:solidFill>
                  <a:srgbClr val="000000"/>
                </a:solidFill>
                <a:latin typeface="TT Rounds Condensed"/>
                <a:ea typeface="TT Rounds Condensed"/>
                <a:cs typeface="TT Rounds Condensed"/>
                <a:sym typeface="TT Rounds Condensed"/>
              </a:rPr>
              <a:t>, classification, </a:t>
            </a:r>
            <a:r>
              <a:rPr lang="en-US" sz="2400" spc="22" dirty="0" err="1">
                <a:solidFill>
                  <a:srgbClr val="000000"/>
                </a:solidFill>
                <a:latin typeface="TT Rounds Condensed"/>
                <a:ea typeface="TT Rounds Condensed"/>
                <a:cs typeface="TT Rounds Condensed"/>
                <a:sym typeface="TT Rounds Condensed"/>
              </a:rPr>
              <a:t>génération</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texte</a:t>
            </a:r>
            <a:r>
              <a:rPr lang="en-US" sz="2400" spc="22" dirty="0">
                <a:solidFill>
                  <a:srgbClr val="000000"/>
                </a:solidFill>
                <a:latin typeface="TT Rounds Condensed"/>
                <a:ea typeface="TT Rounds Condensed"/>
                <a:cs typeface="TT Rounds Condensed"/>
                <a:sym typeface="TT Rounds Condensed"/>
              </a:rPr>
              <a:t>, etc.)</a:t>
            </a:r>
          </a:p>
        </p:txBody>
      </p:sp>
      <p:grpSp>
        <p:nvGrpSpPr>
          <p:cNvPr id="7" name="Group 7"/>
          <p:cNvGrpSpPr/>
          <p:nvPr/>
        </p:nvGrpSpPr>
        <p:grpSpPr>
          <a:xfrm>
            <a:off x="5955745" y="2392144"/>
            <a:ext cx="6431028" cy="6912940"/>
            <a:chOff x="0" y="0"/>
            <a:chExt cx="8574704" cy="9217253"/>
          </a:xfrm>
        </p:grpSpPr>
        <p:sp>
          <p:nvSpPr>
            <p:cNvPr id="8" name="Freeform 8"/>
            <p:cNvSpPr/>
            <p:nvPr/>
          </p:nvSpPr>
          <p:spPr>
            <a:xfrm>
              <a:off x="0" y="0"/>
              <a:ext cx="8574659" cy="9217279"/>
            </a:xfrm>
            <a:custGeom>
              <a:avLst/>
              <a:gdLst/>
              <a:ahLst/>
              <a:cxnLst/>
              <a:rect l="l" t="t" r="r" b="b"/>
              <a:pathLst>
                <a:path w="8574659" h="9217279">
                  <a:moveTo>
                    <a:pt x="0" y="0"/>
                  </a:moveTo>
                  <a:lnTo>
                    <a:pt x="8574659" y="0"/>
                  </a:lnTo>
                  <a:lnTo>
                    <a:pt x="8574659" y="9217279"/>
                  </a:lnTo>
                  <a:lnTo>
                    <a:pt x="0" y="9217279"/>
                  </a:lnTo>
                  <a:lnTo>
                    <a:pt x="0" y="0"/>
                  </a:lnTo>
                  <a:close/>
                </a:path>
              </a:pathLst>
            </a:custGeom>
            <a:blipFill>
              <a:blip r:embed="rId4"/>
              <a:stretch>
                <a:fillRect/>
              </a:stretch>
            </a:blipFill>
          </p:spPr>
        </p:sp>
      </p:grpSp>
      <p:sp>
        <p:nvSpPr>
          <p:cNvPr id="9" name="Freeform 9"/>
          <p:cNvSpPr/>
          <p:nvPr/>
        </p:nvSpPr>
        <p:spPr>
          <a:xfrm>
            <a:off x="6878449" y="3935583"/>
            <a:ext cx="2727137" cy="3959010"/>
          </a:xfrm>
          <a:custGeom>
            <a:avLst/>
            <a:gdLst/>
            <a:ahLst/>
            <a:cxnLst/>
            <a:rect l="l" t="t" r="r" b="b"/>
            <a:pathLst>
              <a:path w="2727137" h="3959010">
                <a:moveTo>
                  <a:pt x="0" y="0"/>
                </a:moveTo>
                <a:lnTo>
                  <a:pt x="2727137" y="0"/>
                </a:lnTo>
                <a:lnTo>
                  <a:pt x="2727137" y="3959010"/>
                </a:lnTo>
                <a:lnTo>
                  <a:pt x="0" y="39590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15357" y="-36914"/>
            <a:ext cx="6873812" cy="857250"/>
            <a:chOff x="0" y="0"/>
            <a:chExt cx="9165082" cy="1143000"/>
          </a:xfrm>
        </p:grpSpPr>
        <p:sp>
          <p:nvSpPr>
            <p:cNvPr id="3" name="Freeform 3"/>
            <p:cNvSpPr/>
            <p:nvPr/>
          </p:nvSpPr>
          <p:spPr>
            <a:xfrm>
              <a:off x="0" y="0"/>
              <a:ext cx="9165082" cy="1143000"/>
            </a:xfrm>
            <a:custGeom>
              <a:avLst/>
              <a:gdLst/>
              <a:ahLst/>
              <a:cxnLst/>
              <a:rect l="l" t="t" r="r" b="b"/>
              <a:pathLst>
                <a:path w="9165082" h="1143000">
                  <a:moveTo>
                    <a:pt x="571500" y="0"/>
                  </a:moveTo>
                  <a:lnTo>
                    <a:pt x="8593582" y="0"/>
                  </a:lnTo>
                  <a:cubicBezTo>
                    <a:pt x="8909176" y="0"/>
                    <a:pt x="9165082" y="255905"/>
                    <a:pt x="9165082" y="571500"/>
                  </a:cubicBezTo>
                  <a:cubicBezTo>
                    <a:pt x="9165082" y="887095"/>
                    <a:pt x="8909176" y="1143000"/>
                    <a:pt x="8593582" y="1143000"/>
                  </a:cubicBezTo>
                  <a:lnTo>
                    <a:pt x="571500" y="1143000"/>
                  </a:lnTo>
                  <a:cubicBezTo>
                    <a:pt x="255905" y="1143000"/>
                    <a:pt x="0" y="887095"/>
                    <a:pt x="0" y="571500"/>
                  </a:cubicBezTo>
                  <a:cubicBezTo>
                    <a:pt x="0" y="255905"/>
                    <a:pt x="255905" y="0"/>
                    <a:pt x="571500" y="0"/>
                  </a:cubicBezTo>
                  <a:close/>
                </a:path>
              </a:pathLst>
            </a:custGeom>
            <a:solidFill>
              <a:srgbClr val="8DCBDA"/>
            </a:solidFill>
          </p:spPr>
        </p:sp>
      </p:grpSp>
      <p:sp>
        <p:nvSpPr>
          <p:cNvPr id="4" name="Freeform 4"/>
          <p:cNvSpPr/>
          <p:nvPr/>
        </p:nvSpPr>
        <p:spPr>
          <a:xfrm rot="-5400000">
            <a:off x="16011447" y="276147"/>
            <a:ext cx="3048000" cy="1505106"/>
          </a:xfrm>
          <a:custGeom>
            <a:avLst/>
            <a:gdLst/>
            <a:ahLst/>
            <a:cxnLst/>
            <a:rect l="l" t="t" r="r" b="b"/>
            <a:pathLst>
              <a:path w="3048000" h="1505106">
                <a:moveTo>
                  <a:pt x="0" y="0"/>
                </a:moveTo>
                <a:lnTo>
                  <a:pt x="3048000" y="0"/>
                </a:lnTo>
                <a:lnTo>
                  <a:pt x="3048000" y="1505106"/>
                </a:lnTo>
                <a:lnTo>
                  <a:pt x="0" y="1505106"/>
                </a:lnTo>
                <a:lnTo>
                  <a:pt x="0" y="0"/>
                </a:lnTo>
                <a:close/>
              </a:path>
            </a:pathLst>
          </a:custGeom>
          <a:blipFill>
            <a:blip r:embed="rId2">
              <a:extLst>
                <a:ext uri="{96DAC541-7B7A-43D3-8B79-37D633B846F1}">
                  <asvg:svgBlip xmlns:asvg="http://schemas.microsoft.com/office/drawing/2016/SVG/main" r:embed="rId3"/>
                </a:ext>
              </a:extLst>
            </a:blip>
            <a:stretch>
              <a:fillRect t="-627" b="-627"/>
            </a:stretch>
          </a:blipFill>
        </p:spPr>
      </p:sp>
      <p:sp>
        <p:nvSpPr>
          <p:cNvPr id="5" name="TextBox 5"/>
          <p:cNvSpPr txBox="1"/>
          <p:nvPr/>
        </p:nvSpPr>
        <p:spPr>
          <a:xfrm>
            <a:off x="61725" y="88689"/>
            <a:ext cx="4796746" cy="731647"/>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Encoder</a:t>
            </a:r>
          </a:p>
        </p:txBody>
      </p:sp>
      <p:sp>
        <p:nvSpPr>
          <p:cNvPr id="6" name="TextBox 6"/>
          <p:cNvSpPr txBox="1"/>
          <p:nvPr/>
        </p:nvSpPr>
        <p:spPr>
          <a:xfrm>
            <a:off x="5949222" y="64438"/>
            <a:ext cx="5662461"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Multi-head Attention</a:t>
            </a:r>
          </a:p>
        </p:txBody>
      </p:sp>
      <p:sp>
        <p:nvSpPr>
          <p:cNvPr id="7" name="TextBox 7"/>
          <p:cNvSpPr txBox="1"/>
          <p:nvPr/>
        </p:nvSpPr>
        <p:spPr>
          <a:xfrm>
            <a:off x="615515" y="941159"/>
            <a:ext cx="16910485" cy="8135118"/>
          </a:xfrm>
          <a:prstGeom prst="rect">
            <a:avLst/>
          </a:prstGeom>
        </p:spPr>
        <p:txBody>
          <a:bodyPr lIns="0" tIns="0" rIns="0" bIns="0" rtlCol="0" anchor="t">
            <a:spAutoFit/>
          </a:bodyPr>
          <a:lstStyle/>
          <a:p>
            <a:pPr algn="just">
              <a:lnSpc>
                <a:spcPts val="2940"/>
              </a:lnSpc>
            </a:pPr>
            <a:endParaRPr dirty="0"/>
          </a:p>
          <a:p>
            <a:pPr algn="just">
              <a:lnSpc>
                <a:spcPts val="2940"/>
              </a:lnSpc>
            </a:pPr>
            <a:endParaRPr dirty="0"/>
          </a:p>
          <a:p>
            <a:pPr algn="l">
              <a:lnSpc>
                <a:spcPts val="2879"/>
              </a:lnSpc>
            </a:pPr>
            <a:r>
              <a:rPr lang="en-US" sz="2400" spc="22" dirty="0">
                <a:solidFill>
                  <a:srgbClr val="000000"/>
                </a:solidFill>
                <a:latin typeface="TT Rounds Condensed"/>
                <a:ea typeface="TT Rounds Condensed"/>
                <a:cs typeface="TT Rounds Condensed"/>
                <a:sym typeface="TT Rounds Condensed"/>
              </a:rPr>
              <a:t>La couche </a:t>
            </a:r>
            <a:r>
              <a:rPr lang="en-US" sz="2400" b="1" spc="22" dirty="0">
                <a:solidFill>
                  <a:srgbClr val="000000"/>
                </a:solidFill>
                <a:latin typeface="TT Rounds Condensed Bold"/>
                <a:ea typeface="TT Rounds Condensed Bold"/>
                <a:cs typeface="TT Rounds Condensed Bold"/>
                <a:sym typeface="TT Rounds Condensed Bold"/>
              </a:rPr>
              <a:t>Multi-Head Attention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permet</a:t>
            </a:r>
            <a:r>
              <a:rPr lang="en-US" sz="2400" spc="22" dirty="0">
                <a:solidFill>
                  <a:srgbClr val="000000"/>
                </a:solidFill>
                <a:latin typeface="TT Rounds Condensed"/>
                <a:ea typeface="TT Rounds Condensed"/>
                <a:cs typeface="TT Rounds Condensed"/>
                <a:sym typeface="TT Rounds Condensed"/>
              </a:rPr>
              <a:t> à un token de </a:t>
            </a:r>
            <a:r>
              <a:rPr lang="en-US" sz="2400" spc="22" dirty="0" err="1">
                <a:solidFill>
                  <a:srgbClr val="000000"/>
                </a:solidFill>
                <a:latin typeface="TT Rounds Condensed"/>
                <a:ea typeface="TT Rounds Condensed"/>
                <a:cs typeface="TT Rounds Condensed"/>
                <a:sym typeface="TT Rounds Condensed"/>
              </a:rPr>
              <a:t>prêter</a:t>
            </a:r>
            <a:r>
              <a:rPr lang="en-US" sz="2400" spc="22" dirty="0">
                <a:solidFill>
                  <a:srgbClr val="000000"/>
                </a:solidFill>
                <a:latin typeface="TT Rounds Condensed"/>
                <a:ea typeface="TT Rounds Condensed"/>
                <a:cs typeface="TT Rounds Condensed"/>
                <a:sym typeface="TT Rounds Condensed"/>
              </a:rPr>
              <a:t> attention à </a:t>
            </a:r>
            <a:r>
              <a:rPr lang="en-US" sz="2400" spc="22" dirty="0" err="1">
                <a:solidFill>
                  <a:srgbClr val="000000"/>
                </a:solidFill>
                <a:latin typeface="TT Rounds Condensed"/>
                <a:ea typeface="TT Rounds Condensed"/>
                <a:cs typeface="TT Rounds Condensed"/>
                <a:sym typeface="TT Rounds Condensed"/>
              </a:rPr>
              <a:t>différents</a:t>
            </a:r>
            <a:r>
              <a:rPr lang="en-US" sz="2400" spc="22" dirty="0">
                <a:solidFill>
                  <a:srgbClr val="000000"/>
                </a:solidFill>
                <a:latin typeface="TT Rounds Condensed"/>
                <a:ea typeface="TT Rounds Condensed"/>
                <a:cs typeface="TT Rounds Condensed"/>
                <a:sym typeface="TT Rounds Condensed"/>
              </a:rPr>
              <a:t> aspects </a:t>
            </a:r>
            <a:r>
              <a:rPr lang="en-US" sz="2400" spc="22" dirty="0" err="1">
                <a:solidFill>
                  <a:srgbClr val="000000"/>
                </a:solidFill>
                <a:latin typeface="TT Rounds Condensed"/>
                <a:ea typeface="TT Rounds Condensed"/>
                <a:cs typeface="TT Rounds Condensed"/>
                <a:sym typeface="TT Rounds Condensed"/>
              </a:rPr>
              <a:t>d'autres</a:t>
            </a:r>
            <a:r>
              <a:rPr lang="en-US" sz="2400" spc="22" dirty="0">
                <a:solidFill>
                  <a:srgbClr val="000000"/>
                </a:solidFill>
                <a:latin typeface="TT Rounds Condensed"/>
                <a:ea typeface="TT Rounds Condensed"/>
                <a:cs typeface="TT Rounds Condensed"/>
                <a:sym typeface="TT Rounds Condensed"/>
              </a:rPr>
              <a:t> tokens dans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séquence</a:t>
            </a:r>
            <a:r>
              <a:rPr lang="en-US" sz="2400" spc="22" dirty="0">
                <a:solidFill>
                  <a:srgbClr val="000000"/>
                </a:solidFill>
                <a:latin typeface="TT Rounds Condensed"/>
                <a:ea typeface="TT Rounds Condensed"/>
                <a:cs typeface="TT Rounds Condensed"/>
                <a:sym typeface="TT Rounds Condensed"/>
              </a:rPr>
              <a:t>( aide </a:t>
            </a:r>
            <a:r>
              <a:rPr lang="en-US" sz="2400" spc="22" dirty="0" err="1">
                <a:solidFill>
                  <a:srgbClr val="000000"/>
                </a:solidFill>
                <a:latin typeface="TT Rounds Condensed"/>
                <a:ea typeface="TT Rounds Condensed"/>
                <a:cs typeface="TT Rounds Condensed"/>
                <a:sym typeface="TT Rounds Condensed"/>
              </a:rPr>
              <a:t>chaque</a:t>
            </a:r>
            <a:r>
              <a:rPr lang="en-US" sz="2400" spc="22" dirty="0">
                <a:solidFill>
                  <a:srgbClr val="000000"/>
                </a:solidFill>
                <a:latin typeface="TT Rounds Condensed"/>
                <a:ea typeface="TT Rounds Condensed"/>
                <a:cs typeface="TT Rounds Condensed"/>
                <a:sym typeface="TT Rounds Condensed"/>
              </a:rPr>
              <a:t> mot à </a:t>
            </a:r>
            <a:r>
              <a:rPr lang="en-US" sz="2400" spc="22" dirty="0" err="1">
                <a:solidFill>
                  <a:srgbClr val="000000"/>
                </a:solidFill>
                <a:latin typeface="TT Rounds Condensed"/>
                <a:ea typeface="TT Rounds Condensed"/>
                <a:cs typeface="TT Rounds Condensed"/>
                <a:sym typeface="TT Rounds Condensed"/>
              </a:rPr>
              <a:t>regarder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tous</a:t>
            </a:r>
            <a:r>
              <a:rPr lang="en-US" sz="2400" spc="22" dirty="0">
                <a:solidFill>
                  <a:srgbClr val="000000"/>
                </a:solidFill>
                <a:latin typeface="TT Rounds Condensed"/>
                <a:ea typeface="TT Rounds Condensed"/>
                <a:cs typeface="TT Rounds Condensed"/>
                <a:sym typeface="TT Rounds Condensed"/>
              </a:rPr>
              <a:t> les </a:t>
            </a:r>
            <a:r>
              <a:rPr lang="en-US" sz="2400" spc="22" dirty="0" err="1">
                <a:solidFill>
                  <a:srgbClr val="000000"/>
                </a:solidFill>
                <a:latin typeface="TT Rounds Condensed"/>
                <a:ea typeface="TT Rounds Condensed"/>
                <a:cs typeface="TT Rounds Condensed"/>
                <a:sym typeface="TT Rounds Condensed"/>
              </a:rPr>
              <a:t>autres</a:t>
            </a:r>
            <a:r>
              <a:rPr lang="en-US" sz="2400" spc="22" dirty="0">
                <a:solidFill>
                  <a:srgbClr val="000000"/>
                </a:solidFill>
                <a:latin typeface="TT Rounds Condensed"/>
                <a:ea typeface="TT Rounds Condensed"/>
                <a:cs typeface="TT Rounds Condensed"/>
                <a:sym typeface="TT Rounds Condensed"/>
              </a:rPr>
              <a:t> mots pour </a:t>
            </a:r>
            <a:r>
              <a:rPr lang="en-US" sz="2400" spc="22" dirty="0" err="1">
                <a:solidFill>
                  <a:srgbClr val="000000"/>
                </a:solidFill>
                <a:latin typeface="TT Rounds Condensed"/>
                <a:ea typeface="TT Rounds Condensed"/>
                <a:cs typeface="TT Rounds Condensed"/>
                <a:sym typeface="TT Rounds Condensed"/>
              </a:rPr>
              <a:t>comprendre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leur</a:t>
            </a:r>
            <a:r>
              <a:rPr lang="en-US" sz="2400" spc="22" dirty="0">
                <a:solidFill>
                  <a:srgbClr val="000000"/>
                </a:solidFill>
                <a:latin typeface="TT Rounds Condensed"/>
                <a:ea typeface="TT Rounds Condensed"/>
                <a:cs typeface="TT Rounds Condensed"/>
                <a:sym typeface="TT Rounds Condensed"/>
              </a:rPr>
              <a:t> relation </a:t>
            </a:r>
            <a:r>
              <a:rPr lang="en-US" sz="2400" spc="22" dirty="0" err="1">
                <a:solidFill>
                  <a:srgbClr val="000000"/>
                </a:solidFill>
                <a:latin typeface="TT Rounds Condensed"/>
                <a:ea typeface="TT Rounds Condensed"/>
                <a:cs typeface="TT Rounds Condensed"/>
                <a:sym typeface="TT Rounds Condensed"/>
              </a:rPr>
              <a:t>contextuelle</a:t>
            </a:r>
            <a:r>
              <a:rPr lang="en-US" sz="2400" spc="22" dirty="0">
                <a:solidFill>
                  <a:srgbClr val="000000"/>
                </a:solidFill>
                <a:latin typeface="TT Rounds Condensed"/>
                <a:ea typeface="TT Rounds Condensed"/>
                <a:cs typeface="TT Rounds Condensed"/>
                <a:sym typeface="TT Rounds Condensed"/>
              </a:rPr>
              <a:t>.</a:t>
            </a: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r>
              <a:rPr lang="en-US" sz="2400" spc="22" dirty="0">
                <a:solidFill>
                  <a:srgbClr val="000000"/>
                </a:solidFill>
                <a:latin typeface="TT Rounds Condensed"/>
                <a:ea typeface="TT Rounds Condensed"/>
                <a:cs typeface="TT Rounds Condensed"/>
                <a:sym typeface="TT Rounds Condensed"/>
              </a:rPr>
              <a:t> </a:t>
            </a: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r>
              <a:rPr lang="en-US" sz="2400" spc="22" dirty="0">
                <a:solidFill>
                  <a:srgbClr val="000000"/>
                </a:solidFill>
                <a:latin typeface="TT Rounds Condensed"/>
                <a:ea typeface="TT Rounds Condensed"/>
                <a:cs typeface="TT Rounds Condensed"/>
                <a:sym typeface="TT Rounds Condensed"/>
              </a:rPr>
              <a:t>Elle </a:t>
            </a:r>
            <a:r>
              <a:rPr lang="en-US" sz="2400" spc="22" dirty="0" err="1">
                <a:solidFill>
                  <a:srgbClr val="000000"/>
                </a:solidFill>
                <a:latin typeface="TT Rounds Condensed"/>
                <a:ea typeface="TT Rounds Condensed"/>
                <a:cs typeface="TT Rounds Condensed"/>
                <a:sym typeface="TT Rounds Condensed"/>
              </a:rPr>
              <a:t>fonctionne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comme</a:t>
            </a:r>
            <a:r>
              <a:rPr lang="en-US" sz="2400" spc="22" dirty="0">
                <a:solidFill>
                  <a:srgbClr val="000000"/>
                </a:solidFill>
                <a:latin typeface="TT Rounds Condensed"/>
                <a:ea typeface="TT Rounds Condensed"/>
                <a:cs typeface="TT Rounds Condensed"/>
                <a:sym typeface="TT Rounds Condensed"/>
              </a:rPr>
              <a:t> suit :</a:t>
            </a: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l">
              <a:lnSpc>
                <a:spcPts val="2879"/>
              </a:lnSpc>
            </a:pPr>
            <a:endParaRPr lang="en-US" sz="2400" spc="22" dirty="0">
              <a:solidFill>
                <a:srgbClr val="000000"/>
              </a:solidFill>
              <a:latin typeface="TT Rounds Condensed"/>
              <a:ea typeface="TT Rounds Condensed"/>
              <a:cs typeface="TT Rounds Condensed"/>
              <a:sym typeface="TT Rounds Condensed"/>
            </a:endParaRPr>
          </a:p>
          <a:p>
            <a:pPr algn="just">
              <a:lnSpc>
                <a:spcPts val="2940"/>
              </a:lnSpc>
            </a:pPr>
            <a:endParaRPr lang="en-US" sz="2400" spc="22" dirty="0">
              <a:solidFill>
                <a:srgbClr val="000000"/>
              </a:solidFill>
              <a:latin typeface="TT Rounds Condensed"/>
              <a:ea typeface="TT Rounds Condensed"/>
              <a:cs typeface="TT Rounds Condensed"/>
              <a:sym typeface="TT Rounds Condensed"/>
            </a:endParaRPr>
          </a:p>
        </p:txBody>
      </p:sp>
      <p:grpSp>
        <p:nvGrpSpPr>
          <p:cNvPr id="8" name="Group 8"/>
          <p:cNvGrpSpPr/>
          <p:nvPr/>
        </p:nvGrpSpPr>
        <p:grpSpPr>
          <a:xfrm>
            <a:off x="4272464" y="3843338"/>
            <a:ext cx="1000125" cy="2066925"/>
            <a:chOff x="0" y="0"/>
            <a:chExt cx="1333500" cy="2755900"/>
          </a:xfrm>
        </p:grpSpPr>
        <p:sp>
          <p:nvSpPr>
            <p:cNvPr id="9" name="Freeform 9"/>
            <p:cNvSpPr/>
            <p:nvPr/>
          </p:nvSpPr>
          <p:spPr>
            <a:xfrm>
              <a:off x="0" y="0"/>
              <a:ext cx="1333500" cy="2755900"/>
            </a:xfrm>
            <a:custGeom>
              <a:avLst/>
              <a:gdLst/>
              <a:ahLst/>
              <a:cxnLst/>
              <a:rect l="l" t="t" r="r" b="b"/>
              <a:pathLst>
                <a:path w="1333500" h="2755900">
                  <a:moveTo>
                    <a:pt x="1327150" y="2755900"/>
                  </a:moveTo>
                  <a:cubicBezTo>
                    <a:pt x="604774" y="2755900"/>
                    <a:pt x="0" y="2708402"/>
                    <a:pt x="0" y="2638933"/>
                  </a:cubicBezTo>
                  <a:lnTo>
                    <a:pt x="0" y="116967"/>
                  </a:lnTo>
                  <a:lnTo>
                    <a:pt x="6350" y="116967"/>
                  </a:lnTo>
                  <a:lnTo>
                    <a:pt x="0" y="116967"/>
                  </a:lnTo>
                  <a:lnTo>
                    <a:pt x="6350" y="116967"/>
                  </a:lnTo>
                  <a:lnTo>
                    <a:pt x="0" y="116967"/>
                  </a:lnTo>
                  <a:cubicBezTo>
                    <a:pt x="0" y="47498"/>
                    <a:pt x="604774" y="0"/>
                    <a:pt x="1327150" y="0"/>
                  </a:cubicBezTo>
                  <a:cubicBezTo>
                    <a:pt x="1330706" y="0"/>
                    <a:pt x="1333500" y="2794"/>
                    <a:pt x="1333500" y="6350"/>
                  </a:cubicBezTo>
                  <a:lnTo>
                    <a:pt x="1333500" y="2749550"/>
                  </a:lnTo>
                  <a:cubicBezTo>
                    <a:pt x="1333500" y="2751201"/>
                    <a:pt x="1332865" y="2752852"/>
                    <a:pt x="1331595" y="2753995"/>
                  </a:cubicBezTo>
                  <a:cubicBezTo>
                    <a:pt x="1330325" y="2755138"/>
                    <a:pt x="1328801" y="2755900"/>
                    <a:pt x="1327150" y="2755900"/>
                  </a:cubicBezTo>
                  <a:moveTo>
                    <a:pt x="1327150" y="2743200"/>
                  </a:moveTo>
                  <a:lnTo>
                    <a:pt x="1327150" y="2749550"/>
                  </a:lnTo>
                  <a:lnTo>
                    <a:pt x="1320800" y="2749550"/>
                  </a:lnTo>
                  <a:lnTo>
                    <a:pt x="1320800" y="6350"/>
                  </a:lnTo>
                  <a:lnTo>
                    <a:pt x="1327150" y="6350"/>
                  </a:lnTo>
                  <a:lnTo>
                    <a:pt x="1327150" y="12700"/>
                  </a:lnTo>
                  <a:cubicBezTo>
                    <a:pt x="590677" y="12700"/>
                    <a:pt x="12700" y="64262"/>
                    <a:pt x="12700" y="116967"/>
                  </a:cubicBezTo>
                  <a:lnTo>
                    <a:pt x="12700" y="2638933"/>
                  </a:lnTo>
                  <a:lnTo>
                    <a:pt x="6350" y="2638933"/>
                  </a:lnTo>
                  <a:lnTo>
                    <a:pt x="12700" y="2638933"/>
                  </a:lnTo>
                  <a:cubicBezTo>
                    <a:pt x="12700" y="2691638"/>
                    <a:pt x="590677" y="2743200"/>
                    <a:pt x="1327150" y="2743200"/>
                  </a:cubicBezTo>
                  <a:close/>
                </a:path>
              </a:pathLst>
            </a:custGeom>
            <a:solidFill>
              <a:srgbClr val="4A7EBB"/>
            </a:solidFill>
          </p:spPr>
        </p:sp>
        <p:sp>
          <p:nvSpPr>
            <p:cNvPr id="10" name="Freeform 10"/>
            <p:cNvSpPr/>
            <p:nvPr/>
          </p:nvSpPr>
          <p:spPr>
            <a:xfrm>
              <a:off x="0" y="0"/>
              <a:ext cx="1327150" cy="2755900"/>
            </a:xfrm>
            <a:custGeom>
              <a:avLst/>
              <a:gdLst/>
              <a:ahLst/>
              <a:cxnLst/>
              <a:rect l="l" t="t" r="r" b="b"/>
              <a:pathLst>
                <a:path w="1327150" h="2755900">
                  <a:moveTo>
                    <a:pt x="1327150" y="2755900"/>
                  </a:moveTo>
                  <a:cubicBezTo>
                    <a:pt x="604774" y="2755900"/>
                    <a:pt x="0" y="2708402"/>
                    <a:pt x="0" y="2638933"/>
                  </a:cubicBezTo>
                  <a:lnTo>
                    <a:pt x="0" y="116967"/>
                  </a:lnTo>
                  <a:lnTo>
                    <a:pt x="6350" y="116967"/>
                  </a:lnTo>
                  <a:lnTo>
                    <a:pt x="0" y="116967"/>
                  </a:lnTo>
                  <a:lnTo>
                    <a:pt x="6350" y="116967"/>
                  </a:lnTo>
                  <a:lnTo>
                    <a:pt x="0" y="116967"/>
                  </a:lnTo>
                  <a:cubicBezTo>
                    <a:pt x="0" y="47498"/>
                    <a:pt x="604774" y="0"/>
                    <a:pt x="1327150" y="0"/>
                  </a:cubicBezTo>
                  <a:lnTo>
                    <a:pt x="1327150" y="12700"/>
                  </a:lnTo>
                  <a:cubicBezTo>
                    <a:pt x="590677" y="12700"/>
                    <a:pt x="12700" y="64262"/>
                    <a:pt x="12700" y="116967"/>
                  </a:cubicBezTo>
                  <a:lnTo>
                    <a:pt x="12700" y="2638933"/>
                  </a:lnTo>
                  <a:lnTo>
                    <a:pt x="6350" y="2638933"/>
                  </a:lnTo>
                  <a:lnTo>
                    <a:pt x="12700" y="2638933"/>
                  </a:lnTo>
                  <a:cubicBezTo>
                    <a:pt x="12700" y="2691638"/>
                    <a:pt x="590677" y="2743200"/>
                    <a:pt x="1327150" y="2743200"/>
                  </a:cubicBezTo>
                  <a:close/>
                </a:path>
              </a:pathLst>
            </a:custGeom>
            <a:solidFill>
              <a:srgbClr val="4A7EBB"/>
            </a:solidFill>
          </p:spPr>
        </p:sp>
      </p:grpSp>
      <p:sp>
        <p:nvSpPr>
          <p:cNvPr id="11" name="TextBox 11"/>
          <p:cNvSpPr txBox="1"/>
          <p:nvPr/>
        </p:nvSpPr>
        <p:spPr>
          <a:xfrm>
            <a:off x="5359266" y="3554798"/>
            <a:ext cx="4988694" cy="1118414"/>
          </a:xfrm>
          <a:prstGeom prst="rect">
            <a:avLst/>
          </a:prstGeom>
        </p:spPr>
        <p:txBody>
          <a:bodyPr lIns="0" tIns="0" rIns="0" bIns="0" rtlCol="0" anchor="t">
            <a:spAutoFit/>
          </a:bodyPr>
          <a:lstStyle/>
          <a:p>
            <a:pPr algn="just">
              <a:lnSpc>
                <a:spcPts val="2879"/>
              </a:lnSpc>
            </a:pPr>
            <a:r>
              <a:rPr lang="en-US" sz="2400" spc="22" dirty="0">
                <a:solidFill>
                  <a:srgbClr val="000000"/>
                </a:solidFill>
                <a:latin typeface="TT Rounds Condensed"/>
                <a:ea typeface="TT Rounds Condensed"/>
                <a:cs typeface="TT Rounds Condensed"/>
                <a:sym typeface="TT Rounds Condensed"/>
              </a:rPr>
              <a:t>Les entrées Q (</a:t>
            </a:r>
            <a:r>
              <a:rPr lang="en-US" sz="2400" spc="22" dirty="0" err="1">
                <a:solidFill>
                  <a:srgbClr val="000000"/>
                </a:solidFill>
                <a:latin typeface="TT Rounds Condensed"/>
                <a:ea typeface="TT Rounds Condensed"/>
                <a:cs typeface="TT Rounds Condensed"/>
                <a:sym typeface="TT Rounds Condensed"/>
              </a:rPr>
              <a:t>requêtes</a:t>
            </a:r>
            <a:r>
              <a:rPr lang="en-US" sz="2400" spc="22" dirty="0">
                <a:solidFill>
                  <a:srgbClr val="000000"/>
                </a:solidFill>
                <a:latin typeface="TT Rounds Condensed"/>
                <a:ea typeface="TT Rounds Condensed"/>
                <a:cs typeface="TT Rounds Condensed"/>
                <a:sym typeface="TT Rounds Condensed"/>
              </a:rPr>
              <a:t>), K(</a:t>
            </a:r>
            <a:r>
              <a:rPr lang="en-US" sz="2400" spc="22" dirty="0" err="1">
                <a:solidFill>
                  <a:srgbClr val="000000"/>
                </a:solidFill>
                <a:latin typeface="TT Rounds Condensed"/>
                <a:ea typeface="TT Rounds Condensed"/>
                <a:cs typeface="TT Rounds Condensed"/>
                <a:sym typeface="TT Rounds Condensed"/>
              </a:rPr>
              <a:t>clés</a:t>
            </a:r>
            <a:r>
              <a:rPr lang="en-US" sz="2400" spc="22" dirty="0">
                <a:solidFill>
                  <a:srgbClr val="000000"/>
                </a:solidFill>
                <a:latin typeface="TT Rounds Condensed"/>
                <a:ea typeface="TT Rounds Condensed"/>
                <a:cs typeface="TT Rounds Condensed"/>
                <a:sym typeface="TT Rounds Condensed"/>
              </a:rPr>
              <a:t>) et V (</a:t>
            </a:r>
            <a:r>
              <a:rPr lang="en-US" sz="2400" spc="22" dirty="0" err="1">
                <a:solidFill>
                  <a:srgbClr val="000000"/>
                </a:solidFill>
                <a:latin typeface="TT Rounds Condensed"/>
                <a:ea typeface="TT Rounds Condensed"/>
                <a:cs typeface="TT Rounds Condensed"/>
                <a:sym typeface="TT Rounds Condensed"/>
              </a:rPr>
              <a:t>valeurs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sont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projetées</a:t>
            </a:r>
            <a:r>
              <a:rPr lang="en-US" sz="2400" spc="22" dirty="0">
                <a:solidFill>
                  <a:srgbClr val="000000"/>
                </a:solidFill>
                <a:latin typeface="TT Rounds Condensed"/>
                <a:ea typeface="TT Rounds Condensed"/>
                <a:cs typeface="TT Rounds Condensed"/>
                <a:sym typeface="TT Rounds Condensed"/>
              </a:rPr>
              <a:t> à travers </a:t>
            </a:r>
            <a:r>
              <a:rPr lang="en-US" sz="2400" spc="22" dirty="0" err="1">
                <a:solidFill>
                  <a:srgbClr val="000000"/>
                </a:solidFill>
                <a:latin typeface="TT Rounds Condensed"/>
                <a:ea typeface="TT Rounds Condensed"/>
                <a:cs typeface="TT Rounds Condensed"/>
                <a:sym typeface="TT Rounds Condensed"/>
              </a:rPr>
              <a:t>plusieurs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têtes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attentionnelles</a:t>
            </a:r>
            <a:r>
              <a:rPr lang="en-US" sz="2400" spc="22" dirty="0">
                <a:solidFill>
                  <a:srgbClr val="000000"/>
                </a:solidFill>
                <a:latin typeface="TT Rounds Condensed"/>
                <a:ea typeface="TT Rounds Condensed"/>
                <a:cs typeface="TT Rounds Condensed"/>
                <a:sym typeface="TT Rounds Condensed"/>
              </a:rPr>
              <a:t>.</a:t>
            </a:r>
          </a:p>
        </p:txBody>
      </p:sp>
      <p:sp>
        <p:nvSpPr>
          <p:cNvPr id="12" name="TextBox 12"/>
          <p:cNvSpPr txBox="1"/>
          <p:nvPr/>
        </p:nvSpPr>
        <p:spPr>
          <a:xfrm>
            <a:off x="5417519" y="5558097"/>
            <a:ext cx="4930441" cy="1487745"/>
          </a:xfrm>
          <a:prstGeom prst="rect">
            <a:avLst/>
          </a:prstGeom>
        </p:spPr>
        <p:txBody>
          <a:bodyPr lIns="0" tIns="0" rIns="0" bIns="0" rtlCol="0" anchor="t">
            <a:spAutoFit/>
          </a:bodyPr>
          <a:lstStyle/>
          <a:p>
            <a:pPr algn="just">
              <a:lnSpc>
                <a:spcPts val="2879"/>
              </a:lnSpc>
            </a:pPr>
            <a:r>
              <a:rPr lang="en-US" sz="2400" spc="22">
                <a:solidFill>
                  <a:srgbClr val="000000"/>
                </a:solidFill>
                <a:latin typeface="TT Rounds Condensed"/>
                <a:ea typeface="TT Rounds Condensed"/>
                <a:cs typeface="TT Rounds Condensed"/>
                <a:sym typeface="TT Rounds Condensed"/>
              </a:rPr>
              <a:t>Les résultats des différentes têtes sont concaténés, puis passés à une projection linéaire pour générer la sortie de la MHA.</a:t>
            </a:r>
          </a:p>
        </p:txBody>
      </p:sp>
      <p:grpSp>
        <p:nvGrpSpPr>
          <p:cNvPr id="13" name="Group 13"/>
          <p:cNvGrpSpPr/>
          <p:nvPr/>
        </p:nvGrpSpPr>
        <p:grpSpPr>
          <a:xfrm>
            <a:off x="11422758" y="2767255"/>
            <a:ext cx="6431028" cy="6912940"/>
            <a:chOff x="0" y="0"/>
            <a:chExt cx="8574704" cy="9217253"/>
          </a:xfrm>
        </p:grpSpPr>
        <p:sp>
          <p:nvSpPr>
            <p:cNvPr id="14" name="Freeform 14"/>
            <p:cNvSpPr/>
            <p:nvPr/>
          </p:nvSpPr>
          <p:spPr>
            <a:xfrm>
              <a:off x="0" y="0"/>
              <a:ext cx="8574659" cy="9217279"/>
            </a:xfrm>
            <a:custGeom>
              <a:avLst/>
              <a:gdLst/>
              <a:ahLst/>
              <a:cxnLst/>
              <a:rect l="l" t="t" r="r" b="b"/>
              <a:pathLst>
                <a:path w="8574659" h="9217279">
                  <a:moveTo>
                    <a:pt x="0" y="0"/>
                  </a:moveTo>
                  <a:lnTo>
                    <a:pt x="8574659" y="0"/>
                  </a:lnTo>
                  <a:lnTo>
                    <a:pt x="8574659" y="9217279"/>
                  </a:lnTo>
                  <a:lnTo>
                    <a:pt x="0" y="9217279"/>
                  </a:lnTo>
                  <a:lnTo>
                    <a:pt x="0" y="0"/>
                  </a:lnTo>
                  <a:close/>
                </a:path>
              </a:pathLst>
            </a:custGeom>
            <a:blipFill>
              <a:blip r:embed="rId4"/>
              <a:stretch>
                <a:fillRect/>
              </a:stretch>
            </a:blipFill>
          </p:spPr>
        </p:sp>
      </p:grpSp>
      <p:grpSp>
        <p:nvGrpSpPr>
          <p:cNvPr id="15" name="Group 15"/>
          <p:cNvGrpSpPr/>
          <p:nvPr/>
        </p:nvGrpSpPr>
        <p:grpSpPr>
          <a:xfrm>
            <a:off x="12450880" y="7091562"/>
            <a:ext cx="2727137" cy="923161"/>
            <a:chOff x="0" y="0"/>
            <a:chExt cx="3636182" cy="1230881"/>
          </a:xfrm>
        </p:grpSpPr>
        <p:sp>
          <p:nvSpPr>
            <p:cNvPr id="16" name="Freeform 16"/>
            <p:cNvSpPr/>
            <p:nvPr/>
          </p:nvSpPr>
          <p:spPr>
            <a:xfrm>
              <a:off x="0" y="0"/>
              <a:ext cx="3636137" cy="1230884"/>
            </a:xfrm>
            <a:custGeom>
              <a:avLst/>
              <a:gdLst/>
              <a:ahLst/>
              <a:cxnLst/>
              <a:rect l="l" t="t" r="r" b="b"/>
              <a:pathLst>
                <a:path w="3636137" h="1230884">
                  <a:moveTo>
                    <a:pt x="3366008" y="50800"/>
                  </a:moveTo>
                  <a:cubicBezTo>
                    <a:pt x="3502279" y="50800"/>
                    <a:pt x="3613277" y="303530"/>
                    <a:pt x="3613277" y="614172"/>
                  </a:cubicBezTo>
                  <a:cubicBezTo>
                    <a:pt x="3613277" y="924814"/>
                    <a:pt x="3502406" y="1177544"/>
                    <a:pt x="3366008" y="1177544"/>
                  </a:cubicBezTo>
                  <a:lnTo>
                    <a:pt x="270129" y="1177544"/>
                  </a:lnTo>
                  <a:cubicBezTo>
                    <a:pt x="133858" y="1177417"/>
                    <a:pt x="22860" y="924687"/>
                    <a:pt x="22860" y="614045"/>
                  </a:cubicBezTo>
                  <a:cubicBezTo>
                    <a:pt x="22860" y="303403"/>
                    <a:pt x="133858" y="50800"/>
                    <a:pt x="270129" y="50800"/>
                  </a:cubicBezTo>
                  <a:lnTo>
                    <a:pt x="3366008" y="50800"/>
                  </a:lnTo>
                  <a:moveTo>
                    <a:pt x="3366008" y="0"/>
                  </a:moveTo>
                  <a:lnTo>
                    <a:pt x="270129" y="0"/>
                  </a:lnTo>
                  <a:cubicBezTo>
                    <a:pt x="120904" y="0"/>
                    <a:pt x="0" y="275336"/>
                    <a:pt x="0" y="615569"/>
                  </a:cubicBezTo>
                  <a:cubicBezTo>
                    <a:pt x="0" y="955802"/>
                    <a:pt x="120904" y="1230884"/>
                    <a:pt x="270129" y="1230884"/>
                  </a:cubicBezTo>
                  <a:lnTo>
                    <a:pt x="3366008" y="1230884"/>
                  </a:lnTo>
                  <a:cubicBezTo>
                    <a:pt x="3515360" y="1230884"/>
                    <a:pt x="3636137" y="955548"/>
                    <a:pt x="3636137" y="615315"/>
                  </a:cubicBezTo>
                  <a:cubicBezTo>
                    <a:pt x="3635629" y="275336"/>
                    <a:pt x="3514725" y="0"/>
                    <a:pt x="3366008" y="0"/>
                  </a:cubicBezTo>
                  <a:close/>
                </a:path>
              </a:pathLst>
            </a:custGeom>
            <a:gradFill rotWithShape="1">
              <a:gsLst>
                <a:gs pos="0">
                  <a:srgbClr val="FF3131">
                    <a:alpha val="100000"/>
                  </a:srgbClr>
                </a:gs>
                <a:gs pos="100000">
                  <a:srgbClr val="FF914D">
                    <a:alpha val="100000"/>
                  </a:srgbClr>
                </a:gs>
              </a:gsLst>
              <a:lin ang="0"/>
            </a:gra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15357" y="-36914"/>
            <a:ext cx="6873812" cy="857250"/>
            <a:chOff x="0" y="0"/>
            <a:chExt cx="9165082" cy="1143000"/>
          </a:xfrm>
        </p:grpSpPr>
        <p:sp>
          <p:nvSpPr>
            <p:cNvPr id="3" name="Freeform 3"/>
            <p:cNvSpPr/>
            <p:nvPr/>
          </p:nvSpPr>
          <p:spPr>
            <a:xfrm>
              <a:off x="0" y="0"/>
              <a:ext cx="9165082" cy="1143000"/>
            </a:xfrm>
            <a:custGeom>
              <a:avLst/>
              <a:gdLst/>
              <a:ahLst/>
              <a:cxnLst/>
              <a:rect l="l" t="t" r="r" b="b"/>
              <a:pathLst>
                <a:path w="9165082" h="1143000">
                  <a:moveTo>
                    <a:pt x="571500" y="0"/>
                  </a:moveTo>
                  <a:lnTo>
                    <a:pt x="8593582" y="0"/>
                  </a:lnTo>
                  <a:cubicBezTo>
                    <a:pt x="8909176" y="0"/>
                    <a:pt x="9165082" y="255905"/>
                    <a:pt x="9165082" y="571500"/>
                  </a:cubicBezTo>
                  <a:cubicBezTo>
                    <a:pt x="9165082" y="887095"/>
                    <a:pt x="8909176" y="1143000"/>
                    <a:pt x="8593582" y="1143000"/>
                  </a:cubicBezTo>
                  <a:lnTo>
                    <a:pt x="571500" y="1143000"/>
                  </a:lnTo>
                  <a:cubicBezTo>
                    <a:pt x="255905" y="1143000"/>
                    <a:pt x="0" y="887095"/>
                    <a:pt x="0" y="571500"/>
                  </a:cubicBezTo>
                  <a:cubicBezTo>
                    <a:pt x="0" y="255905"/>
                    <a:pt x="255905" y="0"/>
                    <a:pt x="571500" y="0"/>
                  </a:cubicBezTo>
                  <a:close/>
                </a:path>
              </a:pathLst>
            </a:custGeom>
            <a:solidFill>
              <a:srgbClr val="8DCBDA"/>
            </a:solidFill>
          </p:spPr>
        </p:sp>
      </p:grpSp>
      <p:sp>
        <p:nvSpPr>
          <p:cNvPr id="4" name="Freeform 4"/>
          <p:cNvSpPr/>
          <p:nvPr/>
        </p:nvSpPr>
        <p:spPr>
          <a:xfrm rot="-5400000">
            <a:off x="16011447" y="276147"/>
            <a:ext cx="3048000" cy="1505106"/>
          </a:xfrm>
          <a:custGeom>
            <a:avLst/>
            <a:gdLst/>
            <a:ahLst/>
            <a:cxnLst/>
            <a:rect l="l" t="t" r="r" b="b"/>
            <a:pathLst>
              <a:path w="3048000" h="1505106">
                <a:moveTo>
                  <a:pt x="0" y="0"/>
                </a:moveTo>
                <a:lnTo>
                  <a:pt x="3048000" y="0"/>
                </a:lnTo>
                <a:lnTo>
                  <a:pt x="3048000" y="1505106"/>
                </a:lnTo>
                <a:lnTo>
                  <a:pt x="0" y="1505106"/>
                </a:lnTo>
                <a:lnTo>
                  <a:pt x="0" y="0"/>
                </a:lnTo>
                <a:close/>
              </a:path>
            </a:pathLst>
          </a:custGeom>
          <a:blipFill>
            <a:blip r:embed="rId2">
              <a:extLst>
                <a:ext uri="{96DAC541-7B7A-43D3-8B79-37D633B846F1}">
                  <asvg:svgBlip xmlns:asvg="http://schemas.microsoft.com/office/drawing/2016/SVG/main" r:embed="rId3"/>
                </a:ext>
              </a:extLst>
            </a:blip>
            <a:stretch>
              <a:fillRect t="-627" b="-627"/>
            </a:stretch>
          </a:blipFill>
        </p:spPr>
      </p:sp>
      <p:sp>
        <p:nvSpPr>
          <p:cNvPr id="5" name="TextBox 5"/>
          <p:cNvSpPr txBox="1"/>
          <p:nvPr/>
        </p:nvSpPr>
        <p:spPr>
          <a:xfrm>
            <a:off x="61725" y="88689"/>
            <a:ext cx="4796746" cy="731647"/>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Encoder</a:t>
            </a:r>
          </a:p>
        </p:txBody>
      </p:sp>
      <p:sp>
        <p:nvSpPr>
          <p:cNvPr id="7" name="Freeform 7"/>
          <p:cNvSpPr/>
          <p:nvPr/>
        </p:nvSpPr>
        <p:spPr>
          <a:xfrm>
            <a:off x="5172075" y="5148012"/>
            <a:ext cx="7136873" cy="780013"/>
          </a:xfrm>
          <a:custGeom>
            <a:avLst/>
            <a:gdLst/>
            <a:ahLst/>
            <a:cxnLst/>
            <a:rect l="l" t="t" r="r" b="b"/>
            <a:pathLst>
              <a:path w="7136873" h="780013">
                <a:moveTo>
                  <a:pt x="0" y="0"/>
                </a:moveTo>
                <a:lnTo>
                  <a:pt x="7136873" y="0"/>
                </a:lnTo>
                <a:lnTo>
                  <a:pt x="7136873" y="780013"/>
                </a:lnTo>
                <a:lnTo>
                  <a:pt x="0" y="780013"/>
                </a:lnTo>
                <a:lnTo>
                  <a:pt x="0" y="0"/>
                </a:lnTo>
                <a:close/>
              </a:path>
            </a:pathLst>
          </a:custGeom>
          <a:blipFill>
            <a:blip r:embed="rId4"/>
            <a:stretch>
              <a:fillRect t="-1466" b="-1466"/>
            </a:stretch>
          </a:blipFill>
        </p:spPr>
      </p:sp>
      <p:sp>
        <p:nvSpPr>
          <p:cNvPr id="8" name="AutoShape 8"/>
          <p:cNvSpPr/>
          <p:nvPr/>
        </p:nvSpPr>
        <p:spPr>
          <a:xfrm rot="9471074">
            <a:off x="3340770" y="6546784"/>
            <a:ext cx="2149328" cy="0"/>
          </a:xfrm>
          <a:prstGeom prst="line">
            <a:avLst/>
          </a:prstGeom>
          <a:ln w="9525" cap="rnd">
            <a:solidFill>
              <a:srgbClr val="4F81BD"/>
            </a:solidFill>
            <a:prstDash val="solid"/>
            <a:headEnd type="none" w="sm" len="sm"/>
            <a:tailEnd type="triangle" w="lg" len="med"/>
          </a:ln>
        </p:spPr>
      </p:sp>
      <p:sp>
        <p:nvSpPr>
          <p:cNvPr id="9" name="TextBox 9"/>
          <p:cNvSpPr txBox="1"/>
          <p:nvPr/>
        </p:nvSpPr>
        <p:spPr>
          <a:xfrm>
            <a:off x="775080" y="7070942"/>
            <a:ext cx="5130407" cy="2115016"/>
          </a:xfrm>
          <a:prstGeom prst="rect">
            <a:avLst/>
          </a:prstGeom>
        </p:spPr>
        <p:txBody>
          <a:bodyPr lIns="0" tIns="0" rIns="0" bIns="0" rtlCol="0" anchor="t">
            <a:spAutoFit/>
          </a:bodyPr>
          <a:lstStyle/>
          <a:p>
            <a:pPr algn="just">
              <a:lnSpc>
                <a:spcPts val="2568"/>
              </a:lnSpc>
            </a:pPr>
            <a:r>
              <a:rPr lang="en-US" sz="2000" dirty="0">
                <a:solidFill>
                  <a:srgbClr val="000000"/>
                </a:solidFill>
                <a:latin typeface="Times New Roman"/>
                <a:ea typeface="Times New Roman"/>
                <a:cs typeface="Times New Roman"/>
                <a:sym typeface="Times New Roman"/>
              </a:rPr>
              <a:t>La</a:t>
            </a:r>
            <a:r>
              <a:rPr lang="en-US" sz="2000" b="1" dirty="0">
                <a:solidFill>
                  <a:srgbClr val="000000"/>
                </a:solidFill>
                <a:latin typeface="Times New Roman Bold"/>
                <a:ea typeface="Times New Roman Bold"/>
                <a:cs typeface="Times New Roman Bold"/>
                <a:sym typeface="Times New Roman Bold"/>
              </a:rPr>
              <a:t> Query </a:t>
            </a:r>
            <a:r>
              <a:rPr lang="en-US" sz="2000" dirty="0">
                <a:solidFill>
                  <a:srgbClr val="000000"/>
                </a:solidFill>
                <a:latin typeface="Times New Roman"/>
                <a:ea typeface="Times New Roman"/>
                <a:cs typeface="Times New Roman"/>
                <a:sym typeface="Times New Roman"/>
              </a:rPr>
              <a:t>(Q) </a:t>
            </a:r>
            <a:r>
              <a:rPr lang="en-US" sz="2000" dirty="0" err="1">
                <a:solidFill>
                  <a:srgbClr val="000000"/>
                </a:solidFill>
                <a:latin typeface="Times New Roman"/>
                <a:ea typeface="Times New Roman"/>
                <a:cs typeface="Times New Roman"/>
                <a:sym typeface="Times New Roman"/>
              </a:rPr>
              <a:t>est</a:t>
            </a:r>
            <a:r>
              <a:rPr lang="en-US" sz="2000" dirty="0">
                <a:solidFill>
                  <a:srgbClr val="000000"/>
                </a:solidFill>
                <a:latin typeface="Times New Roman"/>
                <a:ea typeface="Times New Roman"/>
                <a:cs typeface="Times New Roman"/>
                <a:sym typeface="Times New Roman"/>
              </a:rPr>
              <a:t> le "mot" </a:t>
            </a:r>
            <a:r>
              <a:rPr lang="en-US" sz="2000" dirty="0" err="1">
                <a:solidFill>
                  <a:srgbClr val="000000"/>
                </a:solidFill>
                <a:latin typeface="Times New Roman"/>
                <a:ea typeface="Times New Roman"/>
                <a:cs typeface="Times New Roman"/>
                <a:sym typeface="Times New Roman"/>
              </a:rPr>
              <a:t>ou</a:t>
            </a:r>
            <a:r>
              <a:rPr lang="en-US" sz="2000" dirty="0">
                <a:solidFill>
                  <a:srgbClr val="000000"/>
                </a:solidFill>
                <a:latin typeface="Times New Roman"/>
                <a:ea typeface="Times New Roman"/>
                <a:cs typeface="Times New Roman"/>
                <a:sym typeface="Times New Roman"/>
              </a:rPr>
              <a:t> "token"  </a:t>
            </a:r>
            <a:r>
              <a:rPr lang="en-US" sz="2000" dirty="0" err="1">
                <a:solidFill>
                  <a:srgbClr val="000000"/>
                </a:solidFill>
                <a:latin typeface="Times New Roman"/>
                <a:ea typeface="Times New Roman"/>
                <a:cs typeface="Times New Roman"/>
                <a:sym typeface="Times New Roman"/>
              </a:rPr>
              <a:t>en</a:t>
            </a:r>
            <a:r>
              <a:rPr lang="en-US" sz="2000" dirty="0">
                <a:solidFill>
                  <a:srgbClr val="000000"/>
                </a:solidFill>
                <a:latin typeface="Times New Roman"/>
                <a:ea typeface="Times New Roman"/>
                <a:cs typeface="Times New Roman"/>
                <a:sym typeface="Times New Roman"/>
              </a:rPr>
              <a:t> </a:t>
            </a:r>
            <a:r>
              <a:rPr lang="en-US" sz="2000" dirty="0" err="1">
                <a:solidFill>
                  <a:srgbClr val="000000"/>
                </a:solidFill>
                <a:latin typeface="Times New Roman"/>
                <a:ea typeface="Times New Roman"/>
                <a:cs typeface="Times New Roman"/>
                <a:sym typeface="Times New Roman"/>
              </a:rPr>
              <a:t>cours</a:t>
            </a:r>
            <a:r>
              <a:rPr lang="en-US" sz="2000" dirty="0">
                <a:solidFill>
                  <a:srgbClr val="000000"/>
                </a:solidFill>
                <a:latin typeface="Times New Roman"/>
                <a:ea typeface="Times New Roman"/>
                <a:cs typeface="Times New Roman"/>
                <a:sym typeface="Times New Roman"/>
              </a:rPr>
              <a:t> qui </a:t>
            </a:r>
            <a:r>
              <a:rPr lang="en-US" sz="2000" dirty="0" err="1">
                <a:solidFill>
                  <a:srgbClr val="000000"/>
                </a:solidFill>
                <a:latin typeface="Times New Roman"/>
                <a:ea typeface="Times New Roman"/>
                <a:cs typeface="Times New Roman"/>
                <a:sym typeface="Times New Roman"/>
              </a:rPr>
              <a:t>cherche</a:t>
            </a:r>
            <a:r>
              <a:rPr lang="en-US" sz="2000" dirty="0">
                <a:solidFill>
                  <a:srgbClr val="000000"/>
                </a:solidFill>
                <a:latin typeface="Times New Roman"/>
                <a:ea typeface="Times New Roman"/>
                <a:cs typeface="Times New Roman"/>
                <a:sym typeface="Times New Roman"/>
              </a:rPr>
              <a:t> de </a:t>
            </a:r>
            <a:r>
              <a:rPr lang="en-US" sz="2000" dirty="0" err="1">
                <a:solidFill>
                  <a:srgbClr val="000000"/>
                </a:solidFill>
                <a:latin typeface="Times New Roman"/>
                <a:ea typeface="Times New Roman"/>
                <a:cs typeface="Times New Roman"/>
                <a:sym typeface="Times New Roman"/>
              </a:rPr>
              <a:t>l'information</a:t>
            </a:r>
            <a:r>
              <a:rPr lang="en-US" sz="2000" dirty="0">
                <a:solidFill>
                  <a:srgbClr val="000000"/>
                </a:solidFill>
                <a:latin typeface="Times New Roman"/>
                <a:ea typeface="Times New Roman"/>
                <a:cs typeface="Times New Roman"/>
                <a:sym typeface="Times New Roman"/>
              </a:rPr>
              <a:t> ,</a:t>
            </a:r>
            <a:r>
              <a:rPr lang="en-US" sz="2000" dirty="0" err="1">
                <a:solidFill>
                  <a:srgbClr val="000000"/>
                </a:solidFill>
                <a:latin typeface="Times New Roman"/>
                <a:ea typeface="Times New Roman"/>
                <a:cs typeface="Times New Roman"/>
                <a:sym typeface="Times New Roman"/>
              </a:rPr>
              <a:t>Chaque</a:t>
            </a:r>
            <a:r>
              <a:rPr lang="en-US" sz="2000" dirty="0">
                <a:solidFill>
                  <a:srgbClr val="000000"/>
                </a:solidFill>
                <a:latin typeface="Times New Roman"/>
                <a:ea typeface="Times New Roman"/>
                <a:cs typeface="Times New Roman"/>
                <a:sym typeface="Times New Roman"/>
              </a:rPr>
              <a:t> mot dans </a:t>
            </a:r>
            <a:r>
              <a:rPr lang="en-US" sz="2000" dirty="0" err="1">
                <a:solidFill>
                  <a:srgbClr val="000000"/>
                </a:solidFill>
                <a:latin typeface="Times New Roman"/>
                <a:ea typeface="Times New Roman"/>
                <a:cs typeface="Times New Roman"/>
                <a:sym typeface="Times New Roman"/>
              </a:rPr>
              <a:t>une</a:t>
            </a:r>
            <a:r>
              <a:rPr lang="en-US" sz="2000" dirty="0">
                <a:solidFill>
                  <a:srgbClr val="000000"/>
                </a:solidFill>
                <a:latin typeface="Times New Roman"/>
                <a:ea typeface="Times New Roman"/>
                <a:cs typeface="Times New Roman"/>
                <a:sym typeface="Times New Roman"/>
              </a:rPr>
              <a:t> phrase a son propre </a:t>
            </a:r>
            <a:r>
              <a:rPr lang="en-US" sz="2000" dirty="0" err="1">
                <a:solidFill>
                  <a:srgbClr val="000000"/>
                </a:solidFill>
                <a:latin typeface="Times New Roman"/>
                <a:ea typeface="Times New Roman"/>
                <a:cs typeface="Times New Roman"/>
                <a:sym typeface="Times New Roman"/>
              </a:rPr>
              <a:t>vecteur</a:t>
            </a:r>
            <a:r>
              <a:rPr lang="en-US" sz="2000" dirty="0">
                <a:solidFill>
                  <a:srgbClr val="000000"/>
                </a:solidFill>
                <a:latin typeface="Times New Roman"/>
                <a:ea typeface="Times New Roman"/>
                <a:cs typeface="Times New Roman"/>
                <a:sym typeface="Times New Roman"/>
              </a:rPr>
              <a:t> de </a:t>
            </a:r>
            <a:r>
              <a:rPr lang="en-US" sz="2000" b="1" dirty="0">
                <a:solidFill>
                  <a:srgbClr val="000000"/>
                </a:solidFill>
                <a:latin typeface="Times New Roman Bold"/>
                <a:ea typeface="Times New Roman Bold"/>
                <a:cs typeface="Times New Roman Bold"/>
                <a:sym typeface="Times New Roman Bold"/>
              </a:rPr>
              <a:t>Query</a:t>
            </a:r>
            <a:r>
              <a:rPr lang="en-US" sz="2000" dirty="0">
                <a:solidFill>
                  <a:srgbClr val="000000"/>
                </a:solidFill>
                <a:latin typeface="Times New Roman"/>
                <a:ea typeface="Times New Roman"/>
                <a:cs typeface="Times New Roman"/>
                <a:sym typeface="Times New Roman"/>
              </a:rPr>
              <a:t> qui </a:t>
            </a:r>
            <a:r>
              <a:rPr lang="en-US" sz="2000" dirty="0" err="1">
                <a:solidFill>
                  <a:srgbClr val="000000"/>
                </a:solidFill>
                <a:latin typeface="Times New Roman"/>
                <a:ea typeface="Times New Roman"/>
                <a:cs typeface="Times New Roman"/>
                <a:sym typeface="Times New Roman"/>
              </a:rPr>
              <a:t>est</a:t>
            </a:r>
            <a:r>
              <a:rPr lang="en-US" sz="2000" dirty="0">
                <a:solidFill>
                  <a:srgbClr val="000000"/>
                </a:solidFill>
                <a:latin typeface="Times New Roman"/>
                <a:ea typeface="Times New Roman"/>
                <a:cs typeface="Times New Roman"/>
                <a:sym typeface="Times New Roman"/>
              </a:rPr>
              <a:t> </a:t>
            </a:r>
            <a:r>
              <a:rPr lang="en-US" sz="2000" dirty="0" err="1">
                <a:solidFill>
                  <a:srgbClr val="000000"/>
                </a:solidFill>
                <a:latin typeface="Times New Roman"/>
                <a:ea typeface="Times New Roman"/>
                <a:cs typeface="Times New Roman"/>
                <a:sym typeface="Times New Roman"/>
              </a:rPr>
              <a:t>utilisé</a:t>
            </a:r>
            <a:r>
              <a:rPr lang="en-US" sz="2000" dirty="0">
                <a:solidFill>
                  <a:srgbClr val="000000"/>
                </a:solidFill>
                <a:latin typeface="Times New Roman"/>
                <a:ea typeface="Times New Roman"/>
                <a:cs typeface="Times New Roman"/>
                <a:sym typeface="Times New Roman"/>
              </a:rPr>
              <a:t> pour </a:t>
            </a:r>
            <a:r>
              <a:rPr lang="en-US" sz="2000" dirty="0" err="1">
                <a:solidFill>
                  <a:srgbClr val="000000"/>
                </a:solidFill>
                <a:latin typeface="Times New Roman"/>
                <a:ea typeface="Times New Roman"/>
                <a:cs typeface="Times New Roman"/>
                <a:sym typeface="Times New Roman"/>
              </a:rPr>
              <a:t>interroger</a:t>
            </a:r>
            <a:r>
              <a:rPr lang="en-US" sz="2000" dirty="0">
                <a:solidFill>
                  <a:srgbClr val="000000"/>
                </a:solidFill>
                <a:latin typeface="Times New Roman"/>
                <a:ea typeface="Times New Roman"/>
                <a:cs typeface="Times New Roman"/>
                <a:sym typeface="Times New Roman"/>
              </a:rPr>
              <a:t> les </a:t>
            </a:r>
            <a:r>
              <a:rPr lang="en-US" sz="2000" dirty="0" err="1">
                <a:solidFill>
                  <a:srgbClr val="000000"/>
                </a:solidFill>
                <a:latin typeface="Times New Roman"/>
                <a:ea typeface="Times New Roman"/>
                <a:cs typeface="Times New Roman"/>
                <a:sym typeface="Times New Roman"/>
              </a:rPr>
              <a:t>autres</a:t>
            </a:r>
            <a:r>
              <a:rPr lang="en-US" sz="2000" dirty="0">
                <a:solidFill>
                  <a:srgbClr val="000000"/>
                </a:solidFill>
                <a:latin typeface="Times New Roman"/>
                <a:ea typeface="Times New Roman"/>
                <a:cs typeface="Times New Roman"/>
                <a:sym typeface="Times New Roman"/>
              </a:rPr>
              <a:t> mots de la </a:t>
            </a:r>
            <a:r>
              <a:rPr lang="en-US" sz="2000" dirty="0" err="1">
                <a:solidFill>
                  <a:srgbClr val="000000"/>
                </a:solidFill>
                <a:latin typeface="Times New Roman"/>
                <a:ea typeface="Times New Roman"/>
                <a:cs typeface="Times New Roman"/>
                <a:sym typeface="Times New Roman"/>
              </a:rPr>
              <a:t>séquence</a:t>
            </a:r>
            <a:r>
              <a:rPr lang="en-US" sz="2000" dirty="0">
                <a:solidFill>
                  <a:srgbClr val="000000"/>
                </a:solidFill>
                <a:latin typeface="Times New Roman"/>
                <a:ea typeface="Times New Roman"/>
                <a:cs typeface="Times New Roman"/>
                <a:sym typeface="Times New Roman"/>
              </a:rPr>
              <a:t> pour </a:t>
            </a:r>
            <a:r>
              <a:rPr lang="en-US" sz="2000" dirty="0" err="1">
                <a:solidFill>
                  <a:srgbClr val="000000"/>
                </a:solidFill>
                <a:latin typeface="Times New Roman"/>
                <a:ea typeface="Times New Roman"/>
                <a:cs typeface="Times New Roman"/>
                <a:sym typeface="Times New Roman"/>
              </a:rPr>
              <a:t>leur</a:t>
            </a:r>
            <a:r>
              <a:rPr lang="en-US" sz="2000" dirty="0">
                <a:solidFill>
                  <a:srgbClr val="000000"/>
                </a:solidFill>
                <a:latin typeface="Times New Roman"/>
                <a:ea typeface="Times New Roman"/>
                <a:cs typeface="Times New Roman"/>
                <a:sym typeface="Times New Roman"/>
              </a:rPr>
              <a:t> pertinence</a:t>
            </a:r>
          </a:p>
          <a:p>
            <a:pPr algn="just">
              <a:lnSpc>
                <a:spcPts val="2400"/>
              </a:lnSpc>
            </a:pPr>
            <a:endParaRPr lang="en-US" sz="2000" dirty="0">
              <a:solidFill>
                <a:srgbClr val="000000"/>
              </a:solidFill>
              <a:latin typeface="Times New Roman"/>
              <a:ea typeface="Times New Roman"/>
              <a:cs typeface="Times New Roman"/>
              <a:sym typeface="Times New Roman"/>
            </a:endParaRPr>
          </a:p>
        </p:txBody>
      </p:sp>
      <p:sp>
        <p:nvSpPr>
          <p:cNvPr id="10" name="TextBox 10"/>
          <p:cNvSpPr txBox="1"/>
          <p:nvPr/>
        </p:nvSpPr>
        <p:spPr>
          <a:xfrm>
            <a:off x="6571701" y="7042034"/>
            <a:ext cx="5130407" cy="2115016"/>
          </a:xfrm>
          <a:prstGeom prst="rect">
            <a:avLst/>
          </a:prstGeom>
        </p:spPr>
        <p:txBody>
          <a:bodyPr lIns="0" tIns="0" rIns="0" bIns="0" rtlCol="0" anchor="t">
            <a:spAutoFit/>
          </a:bodyPr>
          <a:lstStyle/>
          <a:p>
            <a:pPr algn="just">
              <a:lnSpc>
                <a:spcPts val="2568"/>
              </a:lnSpc>
            </a:pPr>
            <a:r>
              <a:rPr lang="en-US" sz="2000" dirty="0">
                <a:solidFill>
                  <a:srgbClr val="000000"/>
                </a:solidFill>
                <a:latin typeface="Times New Roman"/>
                <a:ea typeface="Times New Roman"/>
                <a:cs typeface="Times New Roman"/>
                <a:sym typeface="Times New Roman"/>
              </a:rPr>
              <a:t>La </a:t>
            </a:r>
            <a:r>
              <a:rPr lang="en-US" sz="2000" b="1" dirty="0">
                <a:solidFill>
                  <a:srgbClr val="000000"/>
                </a:solidFill>
                <a:latin typeface="Times New Roman Bold"/>
                <a:ea typeface="Times New Roman Bold"/>
                <a:cs typeface="Times New Roman Bold"/>
                <a:sym typeface="Times New Roman Bold"/>
              </a:rPr>
              <a:t>Key</a:t>
            </a:r>
            <a:r>
              <a:rPr lang="en-US" sz="2000" dirty="0">
                <a:solidFill>
                  <a:srgbClr val="000000"/>
                </a:solidFill>
                <a:latin typeface="Times New Roman"/>
                <a:ea typeface="Times New Roman"/>
                <a:cs typeface="Times New Roman"/>
                <a:sym typeface="Times New Roman"/>
              </a:rPr>
              <a:t> (K) </a:t>
            </a:r>
            <a:r>
              <a:rPr lang="en-US" sz="2000" dirty="0" err="1">
                <a:solidFill>
                  <a:srgbClr val="000000"/>
                </a:solidFill>
                <a:latin typeface="Times New Roman"/>
                <a:ea typeface="Times New Roman"/>
                <a:cs typeface="Times New Roman"/>
                <a:sym typeface="Times New Roman"/>
              </a:rPr>
              <a:t>représente</a:t>
            </a:r>
            <a:r>
              <a:rPr lang="en-US" sz="2000" dirty="0">
                <a:solidFill>
                  <a:srgbClr val="000000"/>
                </a:solidFill>
                <a:latin typeface="Times New Roman"/>
                <a:ea typeface="Times New Roman"/>
                <a:cs typeface="Times New Roman"/>
                <a:sym typeface="Times New Roman"/>
              </a:rPr>
              <a:t> la "</a:t>
            </a:r>
            <a:r>
              <a:rPr lang="en-US" sz="2000" dirty="0" err="1">
                <a:solidFill>
                  <a:srgbClr val="000000"/>
                </a:solidFill>
                <a:latin typeface="Times New Roman"/>
                <a:ea typeface="Times New Roman"/>
                <a:cs typeface="Times New Roman"/>
                <a:sym typeface="Times New Roman"/>
              </a:rPr>
              <a:t>clé</a:t>
            </a:r>
            <a:r>
              <a:rPr lang="en-US" sz="2000" dirty="0">
                <a:solidFill>
                  <a:srgbClr val="000000"/>
                </a:solidFill>
                <a:latin typeface="Times New Roman"/>
                <a:ea typeface="Times New Roman"/>
                <a:cs typeface="Times New Roman"/>
                <a:sym typeface="Times New Roman"/>
              </a:rPr>
              <a:t>" qui sera </a:t>
            </a:r>
            <a:r>
              <a:rPr lang="en-US" sz="2000" dirty="0" err="1">
                <a:solidFill>
                  <a:srgbClr val="000000"/>
                </a:solidFill>
                <a:latin typeface="Times New Roman"/>
                <a:ea typeface="Times New Roman"/>
                <a:cs typeface="Times New Roman"/>
                <a:sym typeface="Times New Roman"/>
              </a:rPr>
              <a:t>comparée</a:t>
            </a:r>
            <a:r>
              <a:rPr lang="en-US" sz="2000" dirty="0">
                <a:solidFill>
                  <a:srgbClr val="000000"/>
                </a:solidFill>
                <a:latin typeface="Times New Roman"/>
                <a:ea typeface="Times New Roman"/>
                <a:cs typeface="Times New Roman"/>
                <a:sym typeface="Times New Roman"/>
              </a:rPr>
              <a:t> avec la </a:t>
            </a:r>
            <a:r>
              <a:rPr lang="en-US" sz="2000" b="1" dirty="0">
                <a:solidFill>
                  <a:srgbClr val="000000"/>
                </a:solidFill>
                <a:latin typeface="Times New Roman Bold"/>
                <a:ea typeface="Times New Roman Bold"/>
                <a:cs typeface="Times New Roman Bold"/>
                <a:sym typeface="Times New Roman Bold"/>
              </a:rPr>
              <a:t>Query</a:t>
            </a:r>
            <a:r>
              <a:rPr lang="en-US" sz="2000" dirty="0">
                <a:solidFill>
                  <a:srgbClr val="000000"/>
                </a:solidFill>
                <a:latin typeface="Times New Roman"/>
                <a:ea typeface="Times New Roman"/>
                <a:cs typeface="Times New Roman"/>
                <a:sym typeface="Times New Roman"/>
              </a:rPr>
              <a:t>. </a:t>
            </a:r>
            <a:r>
              <a:rPr lang="en-US" sz="2000" dirty="0" err="1">
                <a:solidFill>
                  <a:srgbClr val="000000"/>
                </a:solidFill>
                <a:latin typeface="Times New Roman"/>
                <a:ea typeface="Times New Roman"/>
                <a:cs typeface="Times New Roman"/>
                <a:sym typeface="Times New Roman"/>
              </a:rPr>
              <a:t>Chaque</a:t>
            </a:r>
            <a:r>
              <a:rPr lang="en-US" sz="2000" dirty="0">
                <a:solidFill>
                  <a:srgbClr val="000000"/>
                </a:solidFill>
                <a:latin typeface="Times New Roman"/>
                <a:ea typeface="Times New Roman"/>
                <a:cs typeface="Times New Roman"/>
                <a:sym typeface="Times New Roman"/>
              </a:rPr>
              <a:t> mot a </a:t>
            </a:r>
            <a:r>
              <a:rPr lang="en-US" sz="2000" dirty="0" err="1">
                <a:solidFill>
                  <a:srgbClr val="000000"/>
                </a:solidFill>
                <a:latin typeface="Times New Roman"/>
                <a:ea typeface="Times New Roman"/>
                <a:cs typeface="Times New Roman"/>
                <a:sym typeface="Times New Roman"/>
              </a:rPr>
              <a:t>aussi</a:t>
            </a:r>
            <a:r>
              <a:rPr lang="en-US" sz="2000" dirty="0">
                <a:solidFill>
                  <a:srgbClr val="000000"/>
                </a:solidFill>
                <a:latin typeface="Times New Roman"/>
                <a:ea typeface="Times New Roman"/>
                <a:cs typeface="Times New Roman"/>
                <a:sym typeface="Times New Roman"/>
              </a:rPr>
              <a:t> </a:t>
            </a:r>
            <a:r>
              <a:rPr lang="en-US" sz="2000" dirty="0" err="1">
                <a:solidFill>
                  <a:srgbClr val="000000"/>
                </a:solidFill>
                <a:latin typeface="Times New Roman"/>
                <a:ea typeface="Times New Roman"/>
                <a:cs typeface="Times New Roman"/>
                <a:sym typeface="Times New Roman"/>
              </a:rPr>
              <a:t>une</a:t>
            </a:r>
            <a:r>
              <a:rPr lang="en-US" sz="2000" dirty="0">
                <a:solidFill>
                  <a:srgbClr val="000000"/>
                </a:solidFill>
                <a:latin typeface="Times New Roman"/>
                <a:ea typeface="Times New Roman"/>
                <a:cs typeface="Times New Roman"/>
                <a:sym typeface="Times New Roman"/>
              </a:rPr>
              <a:t> </a:t>
            </a:r>
            <a:r>
              <a:rPr lang="en-US" sz="2000" b="1" dirty="0">
                <a:solidFill>
                  <a:srgbClr val="000000"/>
                </a:solidFill>
                <a:latin typeface="Times New Roman Bold"/>
                <a:ea typeface="Times New Roman Bold"/>
                <a:cs typeface="Times New Roman Bold"/>
                <a:sym typeface="Times New Roman Bold"/>
              </a:rPr>
              <a:t>Key</a:t>
            </a:r>
            <a:r>
              <a:rPr lang="en-US" sz="2000" dirty="0">
                <a:solidFill>
                  <a:srgbClr val="000000"/>
                </a:solidFill>
                <a:latin typeface="Times New Roman"/>
                <a:ea typeface="Times New Roman"/>
                <a:cs typeface="Times New Roman"/>
                <a:sym typeface="Times New Roman"/>
              </a:rPr>
              <a:t> </a:t>
            </a:r>
            <a:r>
              <a:rPr lang="en-US" sz="2000" dirty="0" err="1">
                <a:solidFill>
                  <a:srgbClr val="000000"/>
                </a:solidFill>
                <a:latin typeface="Times New Roman"/>
                <a:ea typeface="Times New Roman"/>
                <a:cs typeface="Times New Roman"/>
                <a:sym typeface="Times New Roman"/>
              </a:rPr>
              <a:t>associée</a:t>
            </a:r>
            <a:r>
              <a:rPr lang="en-US" sz="2000" dirty="0">
                <a:solidFill>
                  <a:srgbClr val="000000"/>
                </a:solidFill>
                <a:latin typeface="Times New Roman"/>
                <a:ea typeface="Times New Roman"/>
                <a:cs typeface="Times New Roman"/>
                <a:sym typeface="Times New Roman"/>
              </a:rPr>
              <a:t>, et la </a:t>
            </a:r>
            <a:r>
              <a:rPr lang="en-US" sz="2000" dirty="0" err="1">
                <a:solidFill>
                  <a:srgbClr val="000000"/>
                </a:solidFill>
                <a:latin typeface="Times New Roman"/>
                <a:ea typeface="Times New Roman"/>
                <a:cs typeface="Times New Roman"/>
                <a:sym typeface="Times New Roman"/>
              </a:rPr>
              <a:t>comparaison</a:t>
            </a:r>
            <a:r>
              <a:rPr lang="en-US" sz="2000" dirty="0">
                <a:solidFill>
                  <a:srgbClr val="000000"/>
                </a:solidFill>
                <a:latin typeface="Times New Roman"/>
                <a:ea typeface="Times New Roman"/>
                <a:cs typeface="Times New Roman"/>
                <a:sym typeface="Times New Roman"/>
              </a:rPr>
              <a:t> entre </a:t>
            </a:r>
            <a:r>
              <a:rPr lang="en-US" sz="2000" b="1" dirty="0">
                <a:solidFill>
                  <a:srgbClr val="000000"/>
                </a:solidFill>
                <a:latin typeface="Times New Roman Bold"/>
                <a:ea typeface="Times New Roman Bold"/>
                <a:cs typeface="Times New Roman Bold"/>
                <a:sym typeface="Times New Roman Bold"/>
              </a:rPr>
              <a:t>Query</a:t>
            </a:r>
            <a:r>
              <a:rPr lang="en-US" sz="2000" dirty="0">
                <a:solidFill>
                  <a:srgbClr val="000000"/>
                </a:solidFill>
                <a:latin typeface="Times New Roman"/>
                <a:ea typeface="Times New Roman"/>
                <a:cs typeface="Times New Roman"/>
                <a:sym typeface="Times New Roman"/>
              </a:rPr>
              <a:t> et </a:t>
            </a:r>
            <a:r>
              <a:rPr lang="en-US" sz="2000" b="1" dirty="0">
                <a:solidFill>
                  <a:srgbClr val="000000"/>
                </a:solidFill>
                <a:latin typeface="Times New Roman Bold"/>
                <a:ea typeface="Times New Roman Bold"/>
                <a:cs typeface="Times New Roman Bold"/>
                <a:sym typeface="Times New Roman Bold"/>
              </a:rPr>
              <a:t>Key</a:t>
            </a:r>
            <a:r>
              <a:rPr lang="en-US" sz="2000" dirty="0">
                <a:solidFill>
                  <a:srgbClr val="000000"/>
                </a:solidFill>
                <a:latin typeface="Times New Roman"/>
                <a:ea typeface="Times New Roman"/>
                <a:cs typeface="Times New Roman"/>
                <a:sym typeface="Times New Roman"/>
              </a:rPr>
              <a:t> </a:t>
            </a:r>
            <a:r>
              <a:rPr lang="en-US" sz="2000" dirty="0" err="1">
                <a:solidFill>
                  <a:srgbClr val="000000"/>
                </a:solidFill>
                <a:latin typeface="Times New Roman"/>
                <a:ea typeface="Times New Roman"/>
                <a:cs typeface="Times New Roman"/>
                <a:sym typeface="Times New Roman"/>
              </a:rPr>
              <a:t>permet</a:t>
            </a:r>
            <a:r>
              <a:rPr lang="en-US" sz="2000" dirty="0">
                <a:solidFill>
                  <a:srgbClr val="000000"/>
                </a:solidFill>
                <a:latin typeface="Times New Roman"/>
                <a:ea typeface="Times New Roman"/>
                <a:cs typeface="Times New Roman"/>
                <a:sym typeface="Times New Roman"/>
              </a:rPr>
              <a:t> de </a:t>
            </a:r>
            <a:r>
              <a:rPr lang="en-US" sz="2000" dirty="0" err="1">
                <a:solidFill>
                  <a:srgbClr val="000000"/>
                </a:solidFill>
                <a:latin typeface="Times New Roman"/>
                <a:ea typeface="Times New Roman"/>
                <a:cs typeface="Times New Roman"/>
                <a:sym typeface="Times New Roman"/>
              </a:rPr>
              <a:t>déterminer</a:t>
            </a:r>
            <a:r>
              <a:rPr lang="en-US" sz="2000" dirty="0">
                <a:solidFill>
                  <a:srgbClr val="000000"/>
                </a:solidFill>
                <a:latin typeface="Times New Roman"/>
                <a:ea typeface="Times New Roman"/>
                <a:cs typeface="Times New Roman"/>
                <a:sym typeface="Times New Roman"/>
              </a:rPr>
              <a:t> à </a:t>
            </a:r>
            <a:r>
              <a:rPr lang="en-US" sz="2000" dirty="0" err="1">
                <a:solidFill>
                  <a:srgbClr val="000000"/>
                </a:solidFill>
                <a:latin typeface="Times New Roman"/>
                <a:ea typeface="Times New Roman"/>
                <a:cs typeface="Times New Roman"/>
                <a:sym typeface="Times New Roman"/>
              </a:rPr>
              <a:t>quel</a:t>
            </a:r>
            <a:r>
              <a:rPr lang="en-US" sz="2000" dirty="0">
                <a:solidFill>
                  <a:srgbClr val="000000"/>
                </a:solidFill>
                <a:latin typeface="Times New Roman"/>
                <a:ea typeface="Times New Roman"/>
                <a:cs typeface="Times New Roman"/>
                <a:sym typeface="Times New Roman"/>
              </a:rPr>
              <a:t> point un mot doit se </a:t>
            </a:r>
            <a:r>
              <a:rPr lang="en-US" sz="2000" dirty="0" err="1">
                <a:solidFill>
                  <a:srgbClr val="000000"/>
                </a:solidFill>
                <a:latin typeface="Times New Roman"/>
                <a:ea typeface="Times New Roman"/>
                <a:cs typeface="Times New Roman"/>
                <a:sym typeface="Times New Roman"/>
              </a:rPr>
              <a:t>concentrer</a:t>
            </a:r>
            <a:r>
              <a:rPr lang="en-US" sz="2000" dirty="0">
                <a:solidFill>
                  <a:srgbClr val="000000"/>
                </a:solidFill>
                <a:latin typeface="Times New Roman"/>
                <a:ea typeface="Times New Roman"/>
                <a:cs typeface="Times New Roman"/>
                <a:sym typeface="Times New Roman"/>
              </a:rPr>
              <a:t> sur un </a:t>
            </a:r>
            <a:r>
              <a:rPr lang="en-US" sz="2000" dirty="0" err="1">
                <a:solidFill>
                  <a:srgbClr val="000000"/>
                </a:solidFill>
                <a:latin typeface="Times New Roman"/>
                <a:ea typeface="Times New Roman"/>
                <a:cs typeface="Times New Roman"/>
                <a:sym typeface="Times New Roman"/>
              </a:rPr>
              <a:t>autre</a:t>
            </a:r>
            <a:r>
              <a:rPr lang="en-US" sz="2000" dirty="0">
                <a:solidFill>
                  <a:srgbClr val="000000"/>
                </a:solidFill>
                <a:latin typeface="Times New Roman"/>
                <a:ea typeface="Times New Roman"/>
                <a:cs typeface="Times New Roman"/>
                <a:sym typeface="Times New Roman"/>
              </a:rPr>
              <a:t> mot.</a:t>
            </a:r>
          </a:p>
          <a:p>
            <a:pPr algn="just">
              <a:lnSpc>
                <a:spcPts val="2400"/>
              </a:lnSpc>
            </a:pPr>
            <a:endParaRPr lang="en-US" sz="2000" dirty="0">
              <a:solidFill>
                <a:srgbClr val="000000"/>
              </a:solidFill>
              <a:latin typeface="Times New Roman"/>
              <a:ea typeface="Times New Roman"/>
              <a:cs typeface="Times New Roman"/>
              <a:sym typeface="Times New Roman"/>
            </a:endParaRPr>
          </a:p>
        </p:txBody>
      </p:sp>
      <p:sp>
        <p:nvSpPr>
          <p:cNvPr id="11" name="AutoShape 11"/>
          <p:cNvSpPr/>
          <p:nvPr/>
        </p:nvSpPr>
        <p:spPr>
          <a:xfrm rot="5352932">
            <a:off x="7877578" y="6604122"/>
            <a:ext cx="695711" cy="0"/>
          </a:xfrm>
          <a:prstGeom prst="line">
            <a:avLst/>
          </a:prstGeom>
          <a:ln w="9525" cap="rnd">
            <a:solidFill>
              <a:srgbClr val="4F81BD"/>
            </a:solidFill>
            <a:prstDash val="solid"/>
            <a:headEnd type="none" w="sm" len="sm"/>
            <a:tailEnd type="triangle" w="lg" len="med"/>
          </a:ln>
        </p:spPr>
      </p:sp>
      <p:sp>
        <p:nvSpPr>
          <p:cNvPr id="12" name="TextBox 12"/>
          <p:cNvSpPr txBox="1"/>
          <p:nvPr/>
        </p:nvSpPr>
        <p:spPr>
          <a:xfrm>
            <a:off x="12304154" y="7066628"/>
            <a:ext cx="5130407" cy="2011719"/>
          </a:xfrm>
          <a:prstGeom prst="rect">
            <a:avLst/>
          </a:prstGeom>
        </p:spPr>
        <p:txBody>
          <a:bodyPr lIns="0" tIns="0" rIns="0" bIns="0" rtlCol="0" anchor="t">
            <a:spAutoFit/>
          </a:bodyPr>
          <a:lstStyle/>
          <a:p>
            <a:pPr algn="just">
              <a:lnSpc>
                <a:spcPts val="2568"/>
              </a:lnSpc>
            </a:pPr>
            <a:r>
              <a:rPr lang="en-US" sz="2000">
                <a:solidFill>
                  <a:srgbClr val="000000"/>
                </a:solidFill>
                <a:latin typeface="Times New Roman"/>
                <a:ea typeface="Times New Roman"/>
                <a:cs typeface="Times New Roman"/>
                <a:sym typeface="Times New Roman"/>
              </a:rPr>
              <a:t>La </a:t>
            </a:r>
            <a:r>
              <a:rPr lang="en-US" sz="2000" b="1">
                <a:solidFill>
                  <a:srgbClr val="000000"/>
                </a:solidFill>
                <a:latin typeface="Times New Roman Bold"/>
                <a:ea typeface="Times New Roman Bold"/>
                <a:cs typeface="Times New Roman Bold"/>
                <a:sym typeface="Times New Roman Bold"/>
              </a:rPr>
              <a:t>Value</a:t>
            </a:r>
            <a:r>
              <a:rPr lang="en-US" sz="2000">
                <a:solidFill>
                  <a:srgbClr val="000000"/>
                </a:solidFill>
                <a:latin typeface="Times New Roman"/>
                <a:ea typeface="Times New Roman"/>
                <a:cs typeface="Times New Roman"/>
                <a:sym typeface="Times New Roman"/>
              </a:rPr>
              <a:t> (V) est l'information réelle que le modèle utilise pour calculer la sortie de l'attention. Après avoir déterminé quelles Keys sont les plus pertinentes pour une </a:t>
            </a:r>
            <a:r>
              <a:rPr lang="en-US" sz="2000" b="1">
                <a:solidFill>
                  <a:srgbClr val="000000"/>
                </a:solidFill>
                <a:latin typeface="Times New Roman Bold"/>
                <a:ea typeface="Times New Roman Bold"/>
                <a:cs typeface="Times New Roman Bold"/>
                <a:sym typeface="Times New Roman Bold"/>
              </a:rPr>
              <a:t>Query</a:t>
            </a:r>
            <a:r>
              <a:rPr lang="en-US" sz="2000">
                <a:solidFill>
                  <a:srgbClr val="000000"/>
                </a:solidFill>
                <a:latin typeface="Times New Roman"/>
                <a:ea typeface="Times New Roman"/>
                <a:cs typeface="Times New Roman"/>
                <a:sym typeface="Times New Roman"/>
              </a:rPr>
              <a:t>, le modèle utilise les valeurs associées pour produire une nouvelle représentation du mot</a:t>
            </a:r>
          </a:p>
        </p:txBody>
      </p:sp>
      <p:sp>
        <p:nvSpPr>
          <p:cNvPr id="13" name="AutoShape 13"/>
          <p:cNvSpPr/>
          <p:nvPr/>
        </p:nvSpPr>
        <p:spPr>
          <a:xfrm rot="1424348">
            <a:off x="10661285" y="6599924"/>
            <a:ext cx="1748857" cy="0"/>
          </a:xfrm>
          <a:prstGeom prst="line">
            <a:avLst/>
          </a:prstGeom>
          <a:ln w="9525" cap="rnd">
            <a:solidFill>
              <a:srgbClr val="4F81BD"/>
            </a:solidFill>
            <a:prstDash val="solid"/>
            <a:headEnd type="none" w="sm" len="sm"/>
            <a:tailEnd type="triangle" w="lg" len="med"/>
          </a:ln>
        </p:spPr>
      </p:sp>
      <p:sp>
        <p:nvSpPr>
          <p:cNvPr id="14" name="TextBox 14"/>
          <p:cNvSpPr txBox="1"/>
          <p:nvPr/>
        </p:nvSpPr>
        <p:spPr>
          <a:xfrm>
            <a:off x="5949222" y="64438"/>
            <a:ext cx="5662461"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Multi-head Attention</a:t>
            </a: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CBB65842-03CE-D3AE-EF22-FDA6CD45F6CB}"/>
                  </a:ext>
                </a:extLst>
              </p:cNvPr>
              <p:cNvSpPr txBox="1"/>
              <p:nvPr/>
            </p:nvSpPr>
            <p:spPr>
              <a:xfrm>
                <a:off x="389307" y="1101042"/>
                <a:ext cx="16679493" cy="3850093"/>
              </a:xfrm>
              <a:prstGeom prst="rect">
                <a:avLst/>
              </a:prstGeom>
              <a:noFill/>
            </p:spPr>
            <p:txBody>
              <a:bodyPr wrap="square">
                <a:spAutoFit/>
              </a:bodyPr>
              <a:lstStyle/>
              <a:p>
                <a:pPr>
                  <a:lnSpc>
                    <a:spcPct val="150000"/>
                  </a:lnSpc>
                </a:pPr>
                <a:r>
                  <a:rPr lang="fr-FR" sz="2400" b="1" dirty="0">
                    <a:solidFill>
                      <a:schemeClr val="accent5"/>
                    </a:solidFill>
                    <a:latin typeface="Montserrat"/>
                    <a:ea typeface="Montserrat"/>
                    <a:cs typeface="Montserrat"/>
                  </a:rPr>
                  <a:t>1- Calcul des vecteurs </a:t>
                </a:r>
                <a:r>
                  <a:rPr lang="fr-FR" sz="2400" b="1" u="sng" dirty="0" err="1">
                    <a:solidFill>
                      <a:schemeClr val="accent5"/>
                    </a:solidFill>
                    <a:latin typeface="Montserrat"/>
                    <a:ea typeface="Montserrat"/>
                    <a:cs typeface="Montserrat"/>
                  </a:rPr>
                  <a:t>Query</a:t>
                </a:r>
                <a:r>
                  <a:rPr lang="fr-FR" sz="2400" b="1" dirty="0">
                    <a:solidFill>
                      <a:schemeClr val="accent5"/>
                    </a:solidFill>
                    <a:latin typeface="Montserrat"/>
                    <a:ea typeface="Montserrat"/>
                    <a:cs typeface="Montserrat"/>
                  </a:rPr>
                  <a:t>, </a:t>
                </a:r>
                <a:r>
                  <a:rPr lang="fr-FR" sz="2400" b="1" u="sng" dirty="0">
                    <a:solidFill>
                      <a:schemeClr val="accent5"/>
                    </a:solidFill>
                    <a:latin typeface="Montserrat"/>
                    <a:ea typeface="Montserrat"/>
                    <a:cs typeface="Montserrat"/>
                  </a:rPr>
                  <a:t>Key</a:t>
                </a:r>
                <a:r>
                  <a:rPr lang="fr-FR" sz="2400" b="1" dirty="0">
                    <a:solidFill>
                      <a:schemeClr val="accent5"/>
                    </a:solidFill>
                    <a:latin typeface="Montserrat"/>
                    <a:ea typeface="Montserrat"/>
                    <a:cs typeface="Montserrat"/>
                  </a:rPr>
                  <a:t>, </a:t>
                </a:r>
                <a:r>
                  <a:rPr lang="fr-FR" sz="2400" b="1" u="sng" dirty="0">
                    <a:solidFill>
                      <a:schemeClr val="accent5"/>
                    </a:solidFill>
                    <a:latin typeface="Montserrat"/>
                    <a:ea typeface="Montserrat"/>
                    <a:cs typeface="Montserrat"/>
                  </a:rPr>
                  <a:t>Value</a:t>
                </a:r>
                <a:r>
                  <a:rPr lang="fr-FR" sz="2400" b="1" dirty="0">
                    <a:solidFill>
                      <a:schemeClr val="accent5"/>
                    </a:solidFill>
                    <a:latin typeface="Montserrat"/>
                    <a:ea typeface="Montserrat"/>
                    <a:cs typeface="Montserrat"/>
                  </a:rPr>
                  <a:t> </a:t>
                </a:r>
                <a:r>
                  <a:rPr lang="fr-FR" sz="2400" dirty="0">
                    <a:solidFill>
                      <a:schemeClr val="accent5"/>
                    </a:solidFill>
                    <a:latin typeface="Montserrat"/>
                    <a:ea typeface="Montserrat"/>
                    <a:cs typeface="Montserrat"/>
                  </a:rPr>
                  <a:t>: Les vecteurs sont calculés à partir de la matrice d'entrée </a:t>
                </a:r>
                <a:r>
                  <a:rPr lang="fr-FR" sz="2400" b="1" i="1" dirty="0">
                    <a:solidFill>
                      <a:schemeClr val="accent5"/>
                    </a:solidFill>
                    <a:latin typeface="Montserrat"/>
                    <a:ea typeface="Montserrat"/>
                    <a:cs typeface="Montserrat"/>
                  </a:rPr>
                  <a:t>X′ </a:t>
                </a:r>
                <a:r>
                  <a:rPr lang="fr-FR" sz="2400" dirty="0">
                    <a:solidFill>
                      <a:schemeClr val="accent5"/>
                    </a:solidFill>
                    <a:latin typeface="Montserrat"/>
                    <a:ea typeface="Montserrat"/>
                    <a:cs typeface="Montserrat"/>
                  </a:rPr>
                  <a:t>avec des poids appris </a:t>
                </a:r>
                <a:r>
                  <a:rPr lang="fr-FR" sz="2400" b="1" dirty="0">
                    <a:solidFill>
                      <a:schemeClr val="accent5"/>
                    </a:solidFill>
                    <a:latin typeface="Montserrat"/>
                    <a:ea typeface="Montserrat"/>
                    <a:cs typeface="Montserrat"/>
                  </a:rPr>
                  <a:t>(</a:t>
                </a:r>
                <a14:m>
                  <m:oMath xmlns:m="http://schemas.openxmlformats.org/officeDocument/2006/math">
                    <m:sSup>
                      <m:sSupPr>
                        <m:ctrlPr>
                          <a:rPr lang="fr-FR" sz="2400" b="1" i="1" dirty="0">
                            <a:solidFill>
                              <a:schemeClr val="accent5"/>
                            </a:solidFill>
                            <a:latin typeface="Cambria Math" panose="02040503050406030204" pitchFamily="18" charset="0"/>
                          </a:rPr>
                        </m:ctrlPr>
                      </m:sSupPr>
                      <m:e>
                        <m:r>
                          <a:rPr lang="fr-FR" sz="2400" b="1" i="1" dirty="0" smtClean="0">
                            <a:solidFill>
                              <a:schemeClr val="accent5"/>
                            </a:solidFill>
                            <a:latin typeface="Cambria Math" panose="02040503050406030204" pitchFamily="18" charset="0"/>
                          </a:rPr>
                          <m:t>𝑾</m:t>
                        </m:r>
                      </m:e>
                      <m:sup>
                        <m:r>
                          <a:rPr lang="fr-FR" sz="2400" b="1" i="1" dirty="0">
                            <a:solidFill>
                              <a:schemeClr val="accent5"/>
                            </a:solidFill>
                            <a:latin typeface="Cambria Math" panose="02040503050406030204" pitchFamily="18" charset="0"/>
                          </a:rPr>
                          <m:t>𝐐</m:t>
                        </m:r>
                      </m:sup>
                    </m:sSup>
                    <m:r>
                      <a:rPr lang="fr-FR" sz="2400" b="1" i="1" dirty="0">
                        <a:solidFill>
                          <a:schemeClr val="accent5"/>
                        </a:solidFill>
                        <a:latin typeface="Cambria Math" panose="02040503050406030204" pitchFamily="18" charset="0"/>
                      </a:rPr>
                      <m:t>  </m:t>
                    </m:r>
                    <m:sSup>
                      <m:sSupPr>
                        <m:ctrlPr>
                          <a:rPr lang="fr-FR" sz="2400" b="1" i="1" dirty="0">
                            <a:solidFill>
                              <a:schemeClr val="accent5"/>
                            </a:solidFill>
                            <a:latin typeface="Cambria Math" panose="02040503050406030204" pitchFamily="18" charset="0"/>
                          </a:rPr>
                        </m:ctrlPr>
                      </m:sSupPr>
                      <m:e>
                        <m:r>
                          <a:rPr lang="fr-FR" sz="2400" b="1" i="1" dirty="0" smtClean="0">
                            <a:solidFill>
                              <a:schemeClr val="accent5"/>
                            </a:solidFill>
                            <a:latin typeface="Cambria Math" panose="02040503050406030204" pitchFamily="18" charset="0"/>
                          </a:rPr>
                          <m:t>𝑾</m:t>
                        </m:r>
                      </m:e>
                      <m:sup>
                        <m:r>
                          <a:rPr lang="fr-FR" sz="2400" b="1" i="1" dirty="0">
                            <a:solidFill>
                              <a:schemeClr val="accent5"/>
                            </a:solidFill>
                            <a:latin typeface="Cambria Math" panose="02040503050406030204" pitchFamily="18" charset="0"/>
                          </a:rPr>
                          <m:t>𝐤</m:t>
                        </m:r>
                      </m:sup>
                    </m:sSup>
                    <m:r>
                      <a:rPr lang="fr-FR" sz="2400" b="1" i="1" dirty="0">
                        <a:solidFill>
                          <a:schemeClr val="accent5"/>
                        </a:solidFill>
                        <a:latin typeface="Cambria Math" panose="02040503050406030204" pitchFamily="18" charset="0"/>
                      </a:rPr>
                      <m:t>𝑒𝑡</m:t>
                    </m:r>
                  </m:oMath>
                </a14:m>
                <a:r>
                  <a:rPr lang="fr-FR" sz="2400" b="1" dirty="0">
                    <a:solidFill>
                      <a:schemeClr val="accent5"/>
                    </a:solidFill>
                    <a:effectLst/>
                    <a:latin typeface="Calibri" panose="020F0502020204030204" pitchFamily="34" charset="0"/>
                    <a:ea typeface="Calibri" panose="020F0502020204030204" pitchFamily="34" charset="0"/>
                    <a:cs typeface="Arial" panose="020B0604020202020204" pitchFamily="34" charset="0"/>
                  </a:rPr>
                  <a:t> </a:t>
                </a:r>
                <a14:m>
                  <m:oMath xmlns:m="http://schemas.openxmlformats.org/officeDocument/2006/math">
                    <m:sSup>
                      <m:sSupPr>
                        <m:ctrlPr>
                          <a:rPr lang="fr-FR" sz="2400" b="1" i="1" dirty="0" smtClean="0">
                            <a:solidFill>
                              <a:schemeClr val="accent5"/>
                            </a:solidFill>
                            <a:effectLst/>
                            <a:latin typeface="Cambria Math" panose="02040503050406030204" pitchFamily="18" charset="0"/>
                          </a:rPr>
                        </m:ctrlPr>
                      </m:sSupPr>
                      <m:e>
                        <m:r>
                          <a:rPr lang="fr-FR" sz="2400" b="1" i="1" dirty="0" smtClean="0">
                            <a:solidFill>
                              <a:schemeClr val="accent5"/>
                            </a:solidFill>
                            <a:effectLst/>
                            <a:latin typeface="Cambria Math" panose="02040503050406030204" pitchFamily="18" charset="0"/>
                          </a:rPr>
                          <m:t>𝑾</m:t>
                        </m:r>
                      </m:e>
                      <m:sup>
                        <m:r>
                          <a:rPr lang="fr-FR" sz="2400" b="1" i="1" dirty="0" smtClean="0">
                            <a:solidFill>
                              <a:schemeClr val="accent5"/>
                            </a:solidFill>
                            <a:effectLst/>
                            <a:latin typeface="Cambria Math" panose="02040503050406030204" pitchFamily="18" charset="0"/>
                          </a:rPr>
                          <m:t>𝑣</m:t>
                        </m:r>
                      </m:sup>
                    </m:sSup>
                  </m:oMath>
                </a14:m>
                <a:r>
                  <a:rPr lang="fr-FR" sz="2400" b="1" dirty="0">
                    <a:solidFill>
                      <a:schemeClr val="accent5"/>
                    </a:solidFill>
                    <a:effectLst/>
                    <a:latin typeface="Calibri" panose="020F0502020204030204" pitchFamily="34" charset="0"/>
                    <a:ea typeface="Calibri" panose="020F0502020204030204" pitchFamily="34" charset="0"/>
                    <a:cs typeface="Arial" panose="020B0604020202020204" pitchFamily="34" charset="0"/>
                  </a:rPr>
                  <a:t>)  : </a:t>
                </a:r>
              </a:p>
              <a:p>
                <a:pPr>
                  <a:lnSpc>
                    <a:spcPct val="150000"/>
                  </a:lnSpc>
                </a:pPr>
                <a:r>
                  <a:rPr lang="fr-FR" b="1" dirty="0">
                    <a:latin typeface="Calibri" panose="020F0502020204030204" pitchFamily="34" charset="0"/>
                    <a:ea typeface="Calibri" panose="020F0502020204030204" pitchFamily="34" charset="0"/>
                    <a:cs typeface="Arial" panose="020B0604020202020204" pitchFamily="34" charset="0"/>
                  </a:rPr>
                  <a:t>         </a:t>
                </a:r>
              </a:p>
              <a:p>
                <a:pPr>
                  <a:lnSpc>
                    <a:spcPct val="150000"/>
                  </a:lnSpc>
                </a:pPr>
                <a:r>
                  <a:rPr lang="fr-FR" dirty="0">
                    <a:solidFill>
                      <a:srgbClr val="000000"/>
                    </a:solidFill>
                    <a:latin typeface="Montserrat"/>
                    <a:ea typeface="Montserrat"/>
                    <a:cs typeface="Montserrat"/>
                  </a:rPr>
                  <a:t>Si la taille des </a:t>
                </a:r>
                <a:r>
                  <a:rPr lang="fr-FR" dirty="0" err="1">
                    <a:solidFill>
                      <a:srgbClr val="000000"/>
                    </a:solidFill>
                    <a:latin typeface="Montserrat"/>
                    <a:ea typeface="Montserrat"/>
                    <a:cs typeface="Montserrat"/>
                  </a:rPr>
                  <a:t>embeddings</a:t>
                </a:r>
                <a:r>
                  <a:rPr lang="fr-FR" dirty="0">
                    <a:solidFill>
                      <a:srgbClr val="000000"/>
                    </a:solidFill>
                    <a:latin typeface="Montserrat"/>
                    <a:ea typeface="Montserrat"/>
                    <a:cs typeface="Montserrat"/>
                  </a:rPr>
                  <a:t> des mots est </a:t>
                </a:r>
                <a14:m>
                  <m:oMath xmlns:m="http://schemas.openxmlformats.org/officeDocument/2006/math">
                    <m:r>
                      <a:rPr lang="fr-FR" b="1" i="1" dirty="0">
                        <a:solidFill>
                          <a:srgbClr val="000000"/>
                        </a:solidFill>
                        <a:latin typeface="Cambria Math" panose="02040503050406030204" pitchFamily="18" charset="0"/>
                      </a:rPr>
                      <m:t>𝒅𝒎𝒐𝒅𝒆𝒍</m:t>
                    </m:r>
                  </m:oMath>
                </a14:m>
                <a:r>
                  <a:rPr lang="fr-FR" b="1" i="1" dirty="0">
                    <a:solidFill>
                      <a:srgbClr val="000000"/>
                    </a:solidFill>
                    <a:latin typeface="Cambria Math" panose="02040503050406030204" pitchFamily="18" charset="0"/>
                  </a:rPr>
                  <a:t> </a:t>
                </a:r>
                <a:r>
                  <a:rPr lang="fr-FR" dirty="0">
                    <a:solidFill>
                      <a:srgbClr val="000000"/>
                    </a:solidFill>
                    <a:latin typeface="Montserrat"/>
                    <a:ea typeface="Montserrat"/>
                    <a:cs typeface="Montserrat"/>
                  </a:rPr>
                  <a:t>et la taille des "Keys" est </a:t>
                </a:r>
                <a14:m>
                  <m:oMath xmlns:m="http://schemas.openxmlformats.org/officeDocument/2006/math">
                    <m:sSub>
                      <m:sSubPr>
                        <m:ctrlPr>
                          <a:rPr lang="fr-FR" b="1" i="1" dirty="0">
                            <a:solidFill>
                              <a:srgbClr val="000000"/>
                            </a:solidFill>
                            <a:latin typeface="Cambria Math" panose="02040503050406030204" pitchFamily="18" charset="0"/>
                          </a:rPr>
                        </m:ctrlPr>
                      </m:sSubPr>
                      <m:e>
                        <m:r>
                          <a:rPr lang="fr-FR" b="1" i="1" dirty="0">
                            <a:solidFill>
                              <a:srgbClr val="000000"/>
                            </a:solidFill>
                            <a:latin typeface="Cambria Math" panose="02040503050406030204" pitchFamily="18" charset="0"/>
                          </a:rPr>
                          <m:t>ⅆ</m:t>
                        </m:r>
                      </m:e>
                      <m:sub>
                        <m:r>
                          <a:rPr lang="fr-FR" b="1" i="1" dirty="0">
                            <a:solidFill>
                              <a:srgbClr val="000000"/>
                            </a:solidFill>
                            <a:latin typeface="Cambria Math" panose="02040503050406030204" pitchFamily="18" charset="0"/>
                          </a:rPr>
                          <m:t>𝒌</m:t>
                        </m:r>
                      </m:sub>
                    </m:sSub>
                  </m:oMath>
                </a14:m>
                <a:r>
                  <a:rPr lang="fr-FR" dirty="0"/>
                  <a:t>,</a:t>
                </a:r>
                <a:r>
                  <a:rPr lang="fr-FR" dirty="0">
                    <a:solidFill>
                      <a:srgbClr val="000000"/>
                    </a:solidFill>
                    <a:latin typeface="Montserrat"/>
                    <a:ea typeface="Montserrat"/>
                    <a:cs typeface="Montserrat"/>
                  </a:rPr>
                  <a:t> alors </a:t>
                </a:r>
                <a14:m>
                  <m:oMath xmlns:m="http://schemas.openxmlformats.org/officeDocument/2006/math">
                    <m:sSub>
                      <m:sSubPr>
                        <m:ctrlPr>
                          <a:rPr lang="fr-FR" sz="2400" b="1" i="1">
                            <a:solidFill>
                              <a:srgbClr val="000000"/>
                            </a:solidFill>
                            <a:latin typeface="Cambria Math" panose="02040503050406030204" pitchFamily="18" charset="0"/>
                          </a:rPr>
                        </m:ctrlPr>
                      </m:sSubPr>
                      <m:e>
                        <m:r>
                          <a:rPr lang="fr-FR" sz="2400" b="1" i="1">
                            <a:solidFill>
                              <a:srgbClr val="000000"/>
                            </a:solidFill>
                            <a:latin typeface="Cambria Math" panose="02040503050406030204" pitchFamily="18" charset="0"/>
                          </a:rPr>
                          <m:t>𝒘</m:t>
                        </m:r>
                      </m:e>
                      <m:sub>
                        <m:r>
                          <a:rPr lang="fr-FR" sz="2400" b="1" i="1">
                            <a:solidFill>
                              <a:srgbClr val="000000"/>
                            </a:solidFill>
                            <a:latin typeface="Cambria Math" panose="02040503050406030204" pitchFamily="18" charset="0"/>
                          </a:rPr>
                          <m:t>𝒌</m:t>
                        </m:r>
                      </m:sub>
                    </m:sSub>
                  </m:oMath>
                </a14:m>
                <a:r>
                  <a:rPr lang="fr-FR" sz="2400" b="1" i="1" dirty="0">
                    <a:solidFill>
                      <a:srgbClr val="000000"/>
                    </a:solidFill>
                    <a:latin typeface="Cambria Math" panose="02040503050406030204" pitchFamily="18" charset="0"/>
                  </a:rPr>
                  <a:t>​ </a:t>
                </a:r>
                <a:r>
                  <a:rPr lang="fr-FR" dirty="0">
                    <a:solidFill>
                      <a:srgbClr val="000000"/>
                    </a:solidFill>
                    <a:latin typeface="Montserrat"/>
                    <a:ea typeface="Montserrat"/>
                    <a:cs typeface="Montserrat"/>
                  </a:rPr>
                  <a:t>a une taille de </a:t>
                </a:r>
                <a14:m>
                  <m:oMath xmlns:m="http://schemas.openxmlformats.org/officeDocument/2006/math">
                    <m:r>
                      <a:rPr lang="fr-FR" b="1" i="1" dirty="0">
                        <a:solidFill>
                          <a:srgbClr val="000000"/>
                        </a:solidFill>
                        <a:latin typeface="Cambria Math" panose="02040503050406030204" pitchFamily="18" charset="0"/>
                      </a:rPr>
                      <m:t>𝒅𝒎𝒐𝒅𝒆𝒍</m:t>
                    </m:r>
                    <m:r>
                      <a:rPr lang="fr-FR" b="1" i="1" dirty="0">
                        <a:solidFill>
                          <a:srgbClr val="000000"/>
                        </a:solidFill>
                        <a:latin typeface="Cambria Math" panose="02040503050406030204" pitchFamily="18" charset="0"/>
                      </a:rPr>
                      <m:t>×</m:t>
                    </m:r>
                    <m:sSub>
                      <m:sSubPr>
                        <m:ctrlPr>
                          <a:rPr lang="fr-FR" b="1" i="1" dirty="0">
                            <a:solidFill>
                              <a:srgbClr val="000000"/>
                            </a:solidFill>
                            <a:latin typeface="Cambria Math" panose="02040503050406030204" pitchFamily="18" charset="0"/>
                          </a:rPr>
                        </m:ctrlPr>
                      </m:sSubPr>
                      <m:e>
                        <m:r>
                          <a:rPr lang="fr-FR" b="1" i="1" dirty="0">
                            <a:solidFill>
                              <a:srgbClr val="000000"/>
                            </a:solidFill>
                            <a:latin typeface="Cambria Math" panose="02040503050406030204" pitchFamily="18" charset="0"/>
                          </a:rPr>
                          <m:t>ⅆ</m:t>
                        </m:r>
                      </m:e>
                      <m:sub>
                        <m:r>
                          <a:rPr lang="fr-FR" b="1" i="1" dirty="0">
                            <a:solidFill>
                              <a:srgbClr val="000000"/>
                            </a:solidFill>
                            <a:latin typeface="Cambria Math" panose="02040503050406030204" pitchFamily="18" charset="0"/>
                          </a:rPr>
                          <m:t>𝒌</m:t>
                        </m:r>
                      </m:sub>
                    </m:sSub>
                  </m:oMath>
                </a14:m>
                <a:r>
                  <a:rPr lang="fr-FR" dirty="0">
                    <a:solidFill>
                      <a:srgbClr val="000000"/>
                    </a:solidFill>
                    <a:latin typeface="Montserrat"/>
                    <a:ea typeface="Montserrat"/>
                    <a:cs typeface="Montserrat"/>
                  </a:rPr>
                  <a:t>. </a:t>
                </a:r>
              </a:p>
              <a:p>
                <a:pPr>
                  <a:lnSpc>
                    <a:spcPct val="150000"/>
                  </a:lnSpc>
                </a:pPr>
                <a:r>
                  <a:rPr lang="fr-FR" dirty="0">
                    <a:solidFill>
                      <a:srgbClr val="000000"/>
                    </a:solidFill>
                    <a:latin typeface="Montserrat"/>
                    <a:ea typeface="Montserrat"/>
                    <a:cs typeface="Montserrat"/>
                  </a:rPr>
                  <a:t>Alors </a:t>
                </a:r>
                <a:r>
                  <a:rPr lang="fr-FR" b="1" i="1" dirty="0">
                    <a:solidFill>
                      <a:srgbClr val="000000"/>
                    </a:solidFill>
                    <a:latin typeface="Cambria Math" panose="02040503050406030204" pitchFamily="18" charset="0"/>
                  </a:rPr>
                  <a:t>:</a:t>
                </a:r>
                <a14:m>
                  <m:oMath xmlns:m="http://schemas.openxmlformats.org/officeDocument/2006/math">
                    <m:r>
                      <a:rPr lang="fr-FR" b="1" i="1" dirty="0">
                        <a:solidFill>
                          <a:srgbClr val="000000"/>
                        </a:solidFill>
                        <a:latin typeface="Cambria Math" panose="02040503050406030204" pitchFamily="18" charset="0"/>
                      </a:rPr>
                      <m:t>    </m:t>
                    </m:r>
                    <m:sSup>
                      <m:sSupPr>
                        <m:ctrlPr>
                          <a:rPr lang="fr-FR" b="1" i="1" dirty="0">
                            <a:solidFill>
                              <a:srgbClr val="000000"/>
                            </a:solidFill>
                            <a:latin typeface="Cambria Math" panose="02040503050406030204" pitchFamily="18" charset="0"/>
                          </a:rPr>
                        </m:ctrlPr>
                      </m:sSupPr>
                      <m:e>
                        <m:r>
                          <a:rPr lang="fr-FR" b="1" i="1" dirty="0">
                            <a:solidFill>
                              <a:srgbClr val="000000"/>
                            </a:solidFill>
                            <a:latin typeface="Cambria Math" panose="02040503050406030204" pitchFamily="18" charset="0"/>
                          </a:rPr>
                          <m:t>𝒘</m:t>
                        </m:r>
                      </m:e>
                      <m:sup>
                        <m:r>
                          <a:rPr lang="fr-FR" b="1" i="1" dirty="0">
                            <a:solidFill>
                              <a:srgbClr val="000000"/>
                            </a:solidFill>
                            <a:latin typeface="Cambria Math" panose="02040503050406030204" pitchFamily="18" charset="0"/>
                          </a:rPr>
                          <m:t>𝒌</m:t>
                        </m:r>
                      </m:sup>
                    </m:sSup>
                  </m:oMath>
                </a14:m>
                <a:r>
                  <a:rPr lang="fr-FR" b="1" i="1" dirty="0">
                    <a:solidFill>
                      <a:srgbClr val="000000"/>
                    </a:solidFill>
                    <a:latin typeface="Cambria Math" panose="02040503050406030204" pitchFamily="18" charset="0"/>
                  </a:rPr>
                  <a:t>= </a:t>
                </a:r>
                <a14:m>
                  <m:oMath xmlns:m="http://schemas.openxmlformats.org/officeDocument/2006/math">
                    <m:r>
                      <a:rPr lang="fr-FR" b="1" i="1" dirty="0">
                        <a:solidFill>
                          <a:srgbClr val="000000"/>
                        </a:solidFill>
                        <a:latin typeface="Cambria Math" panose="02040503050406030204" pitchFamily="18" charset="0"/>
                      </a:rPr>
                      <m:t>𝒅𝒎𝒐𝒅𝒆𝒍</m:t>
                    </m:r>
                    <m:r>
                      <a:rPr lang="fr-FR" b="1" i="1" dirty="0">
                        <a:solidFill>
                          <a:srgbClr val="000000"/>
                        </a:solidFill>
                        <a:latin typeface="Cambria Math" panose="02040503050406030204" pitchFamily="18" charset="0"/>
                      </a:rPr>
                      <m:t>×</m:t>
                    </m:r>
                    <m:sSub>
                      <m:sSubPr>
                        <m:ctrlPr>
                          <a:rPr lang="fr-FR" b="1" i="1" dirty="0">
                            <a:solidFill>
                              <a:srgbClr val="000000"/>
                            </a:solidFill>
                            <a:latin typeface="Cambria Math" panose="02040503050406030204" pitchFamily="18" charset="0"/>
                          </a:rPr>
                        </m:ctrlPr>
                      </m:sSubPr>
                      <m:e>
                        <m:r>
                          <a:rPr lang="fr-FR" b="1" i="1" dirty="0">
                            <a:solidFill>
                              <a:srgbClr val="000000"/>
                            </a:solidFill>
                            <a:latin typeface="Cambria Math" panose="02040503050406030204" pitchFamily="18" charset="0"/>
                          </a:rPr>
                          <m:t>ⅆ</m:t>
                        </m:r>
                      </m:e>
                      <m:sub>
                        <m:r>
                          <a:rPr lang="fr-FR" b="1" i="1" dirty="0">
                            <a:solidFill>
                              <a:srgbClr val="000000"/>
                            </a:solidFill>
                            <a:latin typeface="Cambria Math" panose="02040503050406030204" pitchFamily="18" charset="0"/>
                          </a:rPr>
                          <m:t>𝒌</m:t>
                        </m:r>
                      </m:sub>
                    </m:sSub>
                    <m:r>
                      <a:rPr lang="fr-FR" b="1" i="1" dirty="0">
                        <a:solidFill>
                          <a:srgbClr val="000000"/>
                        </a:solidFill>
                        <a:latin typeface="Cambria Math" panose="02040503050406030204" pitchFamily="18" charset="0"/>
                      </a:rPr>
                      <m:t> </m:t>
                    </m:r>
                  </m:oMath>
                </a14:m>
                <a:endParaRPr lang="fr-FR" b="1" i="1" dirty="0">
                  <a:solidFill>
                    <a:srgbClr val="000000"/>
                  </a:solidFill>
                  <a:latin typeface="Cambria Math" panose="02040503050406030204" pitchFamily="18" charset="0"/>
                </a:endParaRPr>
              </a:p>
              <a:p>
                <a:pPr>
                  <a:lnSpc>
                    <a:spcPct val="150000"/>
                  </a:lnSpc>
                </a:pPr>
                <a:r>
                  <a:rPr lang="fr-FR" dirty="0">
                    <a:solidFill>
                      <a:srgbClr val="000000"/>
                    </a:solidFill>
                    <a:latin typeface="Montserrat"/>
                    <a:ea typeface="Montserrat"/>
                    <a:cs typeface="Montserrat"/>
                  </a:rPr>
                  <a:t>               </a:t>
                </a:r>
                <a14:m>
                  <m:oMath xmlns:m="http://schemas.openxmlformats.org/officeDocument/2006/math">
                    <m:sSup>
                      <m:sSupPr>
                        <m:ctrlPr>
                          <a:rPr lang="fr-FR" b="1" i="1" dirty="0">
                            <a:solidFill>
                              <a:srgbClr val="000000"/>
                            </a:solidFill>
                            <a:latin typeface="Cambria Math" panose="02040503050406030204" pitchFamily="18" charset="0"/>
                          </a:rPr>
                        </m:ctrlPr>
                      </m:sSupPr>
                      <m:e>
                        <m:r>
                          <a:rPr lang="fr-FR" b="1" i="1" dirty="0">
                            <a:solidFill>
                              <a:srgbClr val="000000"/>
                            </a:solidFill>
                            <a:latin typeface="Cambria Math" panose="02040503050406030204" pitchFamily="18" charset="0"/>
                          </a:rPr>
                          <m:t>𝒘</m:t>
                        </m:r>
                      </m:e>
                      <m:sup>
                        <m:r>
                          <a:rPr lang="fr-FR" b="1" i="1" dirty="0">
                            <a:solidFill>
                              <a:srgbClr val="000000"/>
                            </a:solidFill>
                            <a:latin typeface="Cambria Math" panose="02040503050406030204" pitchFamily="18" charset="0"/>
                          </a:rPr>
                          <m:t>𝑸</m:t>
                        </m:r>
                      </m:sup>
                    </m:sSup>
                    <m:r>
                      <a:rPr lang="fr-FR" b="1" i="1" dirty="0">
                        <a:solidFill>
                          <a:srgbClr val="000000"/>
                        </a:solidFill>
                        <a:latin typeface="Cambria Math" panose="02040503050406030204" pitchFamily="18" charset="0"/>
                      </a:rPr>
                      <m:t> </m:t>
                    </m:r>
                  </m:oMath>
                </a14:m>
                <a:r>
                  <a:rPr lang="fr-FR" b="1" i="1" dirty="0">
                    <a:solidFill>
                      <a:srgbClr val="000000"/>
                    </a:solidFill>
                    <a:latin typeface="Cambria Math" panose="02040503050406030204" pitchFamily="18" charset="0"/>
                  </a:rPr>
                  <a:t>= </a:t>
                </a:r>
                <a14:m>
                  <m:oMath xmlns:m="http://schemas.openxmlformats.org/officeDocument/2006/math">
                    <m:r>
                      <a:rPr lang="fr-FR" b="1" i="1" dirty="0">
                        <a:solidFill>
                          <a:srgbClr val="000000"/>
                        </a:solidFill>
                        <a:latin typeface="Cambria Math" panose="02040503050406030204" pitchFamily="18" charset="0"/>
                      </a:rPr>
                      <m:t>𝒅𝒎𝒐𝒅𝒆𝒍</m:t>
                    </m:r>
                    <m:r>
                      <a:rPr lang="fr-FR" b="1" i="1" dirty="0">
                        <a:solidFill>
                          <a:srgbClr val="000000"/>
                        </a:solidFill>
                        <a:latin typeface="Cambria Math" panose="02040503050406030204" pitchFamily="18" charset="0"/>
                      </a:rPr>
                      <m:t>× </m:t>
                    </m:r>
                    <m:sSub>
                      <m:sSubPr>
                        <m:ctrlPr>
                          <a:rPr lang="fr-FR" b="1" i="1" dirty="0">
                            <a:solidFill>
                              <a:srgbClr val="000000"/>
                            </a:solidFill>
                            <a:latin typeface="Cambria Math" panose="02040503050406030204" pitchFamily="18" charset="0"/>
                          </a:rPr>
                        </m:ctrlPr>
                      </m:sSubPr>
                      <m:e>
                        <m:r>
                          <a:rPr lang="fr-FR" b="1" i="1" dirty="0">
                            <a:solidFill>
                              <a:srgbClr val="000000"/>
                            </a:solidFill>
                            <a:latin typeface="Cambria Math" panose="02040503050406030204" pitchFamily="18" charset="0"/>
                          </a:rPr>
                          <m:t>ⅆ</m:t>
                        </m:r>
                      </m:e>
                      <m:sub>
                        <m:r>
                          <a:rPr lang="fr-FR" b="1" i="1" dirty="0">
                            <a:solidFill>
                              <a:srgbClr val="000000"/>
                            </a:solidFill>
                            <a:latin typeface="Cambria Math" panose="02040503050406030204" pitchFamily="18" charset="0"/>
                          </a:rPr>
                          <m:t>𝑄</m:t>
                        </m:r>
                      </m:sub>
                    </m:sSub>
                  </m:oMath>
                </a14:m>
                <a:endParaRPr lang="fr-FR" b="1" i="1" dirty="0">
                  <a:solidFill>
                    <a:srgbClr val="000000"/>
                  </a:solidFill>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sSub>
                        <m:sSubPr>
                          <m:ctrlPr>
                            <a:rPr lang="fr-FR" b="1" i="1" dirty="0">
                              <a:solidFill>
                                <a:srgbClr val="000000"/>
                              </a:solidFill>
                              <a:latin typeface="Cambria Math" panose="02040503050406030204" pitchFamily="18" charset="0"/>
                            </a:rPr>
                          </m:ctrlPr>
                        </m:sSubPr>
                        <m:e>
                          <m:r>
                            <a:rPr lang="fr-FR" b="1" i="1" dirty="0">
                              <a:solidFill>
                                <a:srgbClr val="000000"/>
                              </a:solidFill>
                              <a:latin typeface="Cambria Math" panose="02040503050406030204" pitchFamily="18" charset="0"/>
                            </a:rPr>
                            <m:t>                </m:t>
                          </m:r>
                          <m:r>
                            <a:rPr lang="fr-FR" b="1" i="1" dirty="0" smtClean="0">
                              <a:solidFill>
                                <a:srgbClr val="000000"/>
                              </a:solidFill>
                              <a:latin typeface="Cambria Math" panose="02040503050406030204" pitchFamily="18" charset="0"/>
                            </a:rPr>
                            <m:t>  </m:t>
                          </m:r>
                          <m:r>
                            <a:rPr lang="fr-FR" b="1" i="1" dirty="0">
                              <a:solidFill>
                                <a:srgbClr val="000000"/>
                              </a:solidFill>
                              <a:latin typeface="Cambria Math" panose="02040503050406030204" pitchFamily="18" charset="0"/>
                            </a:rPr>
                            <m:t>𝒘</m:t>
                          </m:r>
                        </m:e>
                        <m:sub>
                          <m:r>
                            <a:rPr lang="fr-FR" b="1" i="1" dirty="0">
                              <a:solidFill>
                                <a:srgbClr val="000000"/>
                              </a:solidFill>
                              <a:latin typeface="Cambria Math" panose="02040503050406030204" pitchFamily="18" charset="0"/>
                            </a:rPr>
                            <m:t>𝒗</m:t>
                          </m:r>
                        </m:sub>
                      </m:sSub>
                      <m:r>
                        <a:rPr lang="fr-FR" b="1" i="1" dirty="0">
                          <a:solidFill>
                            <a:srgbClr val="000000"/>
                          </a:solidFill>
                          <a:latin typeface="Cambria Math" panose="02040503050406030204" pitchFamily="18" charset="0"/>
                        </a:rPr>
                        <m:t>=</m:t>
                      </m:r>
                      <m:r>
                        <a:rPr lang="fr-FR" b="1" i="1" dirty="0">
                          <a:solidFill>
                            <a:srgbClr val="000000"/>
                          </a:solidFill>
                          <a:latin typeface="Cambria Math" panose="02040503050406030204" pitchFamily="18" charset="0"/>
                        </a:rPr>
                        <m:t>𝒅𝒎𝒐𝒅𝒆𝒍</m:t>
                      </m:r>
                      <m:r>
                        <a:rPr lang="fr-FR" b="1" i="1" dirty="0">
                          <a:solidFill>
                            <a:srgbClr val="000000"/>
                          </a:solidFill>
                          <a:latin typeface="Cambria Math" panose="02040503050406030204" pitchFamily="18" charset="0"/>
                        </a:rPr>
                        <m:t>× </m:t>
                      </m:r>
                      <m:sSub>
                        <m:sSubPr>
                          <m:ctrlPr>
                            <a:rPr lang="fr-FR" b="1" i="1" dirty="0">
                              <a:solidFill>
                                <a:srgbClr val="000000"/>
                              </a:solidFill>
                              <a:latin typeface="Cambria Math" panose="02040503050406030204" pitchFamily="18" charset="0"/>
                            </a:rPr>
                          </m:ctrlPr>
                        </m:sSubPr>
                        <m:e>
                          <m:r>
                            <a:rPr lang="fr-FR" b="1" i="1" dirty="0">
                              <a:solidFill>
                                <a:srgbClr val="000000"/>
                              </a:solidFill>
                              <a:latin typeface="Cambria Math" panose="02040503050406030204" pitchFamily="18" charset="0"/>
                            </a:rPr>
                            <m:t>ⅆ</m:t>
                          </m:r>
                        </m:e>
                        <m:sub>
                          <m:r>
                            <a:rPr lang="fr-FR" b="1" i="1" dirty="0">
                              <a:solidFill>
                                <a:srgbClr val="000000"/>
                              </a:solidFill>
                              <a:latin typeface="Cambria Math" panose="02040503050406030204" pitchFamily="18" charset="0"/>
                            </a:rPr>
                            <m:t>𝑣</m:t>
                          </m:r>
                        </m:sub>
                      </m:sSub>
                    </m:oMath>
                  </m:oMathPara>
                </a14:m>
                <a:endParaRPr lang="fr-FR" b="1" i="1" dirty="0">
                  <a:solidFill>
                    <a:srgbClr val="000000"/>
                  </a:solidFill>
                  <a:latin typeface="Cambria Math" panose="02040503050406030204" pitchFamily="18" charset="0"/>
                </a:endParaRPr>
              </a:p>
              <a:p>
                <a:pPr>
                  <a:lnSpc>
                    <a:spcPct val="150000"/>
                  </a:lnSpc>
                </a:pPr>
                <a:r>
                  <a:rPr lang="fr-FR" b="1" i="1" dirty="0">
                    <a:solidFill>
                      <a:srgbClr val="000000"/>
                    </a:solidFill>
                    <a:latin typeface="Cambria Math" panose="02040503050406030204" pitchFamily="18" charset="0"/>
                  </a:rPr>
                  <a:t>              </a:t>
                </a:r>
                <a:endParaRPr lang="fr-FR" sz="2100" dirty="0">
                  <a:solidFill>
                    <a:srgbClr val="000000"/>
                  </a:solidFill>
                  <a:latin typeface="Montserrat"/>
                  <a:ea typeface="Montserrat"/>
                  <a:cs typeface="Montserrat"/>
                </a:endParaRPr>
              </a:p>
            </p:txBody>
          </p:sp>
        </mc:Choice>
        <mc:Fallback xmlns="">
          <p:sp>
            <p:nvSpPr>
              <p:cNvPr id="16" name="ZoneTexte 15">
                <a:extLst>
                  <a:ext uri="{FF2B5EF4-FFF2-40B4-BE49-F238E27FC236}">
                    <a16:creationId xmlns:a16="http://schemas.microsoft.com/office/drawing/2014/main" id="{CBB65842-03CE-D3AE-EF22-FDA6CD45F6CB}"/>
                  </a:ext>
                </a:extLst>
              </p:cNvPr>
              <p:cNvSpPr txBox="1">
                <a:spLocks noRot="1" noChangeAspect="1" noMove="1" noResize="1" noEditPoints="1" noAdjustHandles="1" noChangeArrowheads="1" noChangeShapeType="1" noTextEdit="1"/>
              </p:cNvSpPr>
              <p:nvPr/>
            </p:nvSpPr>
            <p:spPr>
              <a:xfrm>
                <a:off x="389307" y="1101042"/>
                <a:ext cx="16679493" cy="3850093"/>
              </a:xfrm>
              <a:prstGeom prst="rect">
                <a:avLst/>
              </a:prstGeom>
              <a:blipFill>
                <a:blip r:embed="rId5"/>
                <a:stretch>
                  <a:fillRect l="-585"/>
                </a:stretch>
              </a:blipFill>
            </p:spPr>
            <p:txBody>
              <a:bodyPr/>
              <a:lstStyle/>
              <a:p>
                <a:r>
                  <a:rPr lang="fr-FR">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2">
              <a:extLst>
                <a:ext uri="{96DAC541-7B7A-43D3-8B79-37D633B846F1}">
                  <asvg:svgBlip xmlns:asvg="http://schemas.microsoft.com/office/drawing/2016/SVG/main" r:embed="rId3"/>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Encoder</a:t>
            </a:r>
          </a:p>
        </p:txBody>
      </p:sp>
      <p:sp>
        <p:nvSpPr>
          <p:cNvPr id="6" name="TextBox 6"/>
          <p:cNvSpPr txBox="1"/>
          <p:nvPr/>
        </p:nvSpPr>
        <p:spPr>
          <a:xfrm>
            <a:off x="582679" y="1487244"/>
            <a:ext cx="16100754" cy="1099364"/>
          </a:xfrm>
          <a:prstGeom prst="rect">
            <a:avLst/>
          </a:prstGeom>
        </p:spPr>
        <p:txBody>
          <a:bodyPr lIns="0" tIns="0" rIns="0" bIns="0" rtlCol="0" anchor="t">
            <a:spAutoFit/>
          </a:bodyPr>
          <a:lstStyle/>
          <a:p>
            <a:pPr algn="l">
              <a:lnSpc>
                <a:spcPts val="2879"/>
              </a:lnSpc>
            </a:pPr>
            <a:r>
              <a:rPr lang="en-US" sz="2400" b="1">
                <a:solidFill>
                  <a:srgbClr val="4BACC6"/>
                </a:solidFill>
                <a:latin typeface="Montserrat Bold"/>
                <a:ea typeface="Montserrat Bold"/>
                <a:cs typeface="Montserrat Bold"/>
                <a:sym typeface="Montserrat Bold"/>
              </a:rPr>
              <a:t>2- Calcul des scores d'attention </a:t>
            </a:r>
            <a:r>
              <a:rPr lang="en-US" sz="2400">
                <a:solidFill>
                  <a:srgbClr val="4BACC6"/>
                </a:solidFill>
                <a:latin typeface="Montserrat"/>
                <a:ea typeface="Montserrat"/>
                <a:cs typeface="Montserrat"/>
                <a:sym typeface="Montserrat"/>
              </a:rPr>
              <a:t>: mesurent l'importance d'un mot dans une séquence par rapport à un autre, permettant au modèle de se concentrer sur les parties pertinentes du contexte lors du traitement des informations.</a:t>
            </a:r>
          </a:p>
        </p:txBody>
      </p:sp>
      <p:sp>
        <p:nvSpPr>
          <p:cNvPr id="7" name="TextBox 7"/>
          <p:cNvSpPr txBox="1"/>
          <p:nvPr/>
        </p:nvSpPr>
        <p:spPr>
          <a:xfrm>
            <a:off x="582679" y="2955346"/>
            <a:ext cx="16453413" cy="749082"/>
          </a:xfrm>
          <a:prstGeom prst="rect">
            <a:avLst/>
          </a:prstGeom>
        </p:spPr>
        <p:txBody>
          <a:bodyPr lIns="0" tIns="0" rIns="0" bIns="0" rtlCol="0" anchor="t">
            <a:spAutoFit/>
          </a:bodyPr>
          <a:lstStyle/>
          <a:p>
            <a:pPr algn="just">
              <a:lnSpc>
                <a:spcPts val="2879"/>
              </a:lnSpc>
            </a:pPr>
            <a:r>
              <a:rPr lang="en-US" sz="2400" b="1" spc="22" dirty="0">
                <a:solidFill>
                  <a:srgbClr val="000000"/>
                </a:solidFill>
                <a:latin typeface="TT Rounds Condensed Bold"/>
                <a:ea typeface="TT Rounds Condensed Bold"/>
                <a:cs typeface="TT Rounds Condensed Bold"/>
                <a:sym typeface="TT Rounds Condensed Bold"/>
              </a:rPr>
              <a:t>1- </a:t>
            </a:r>
            <a:r>
              <a:rPr lang="en-US" sz="2400" b="1" spc="22" dirty="0" err="1">
                <a:solidFill>
                  <a:srgbClr val="000000"/>
                </a:solidFill>
                <a:latin typeface="TT Rounds Condensed Bold"/>
                <a:ea typeface="TT Rounds Condensed Bold"/>
                <a:cs typeface="TT Rounds Condensed Bold"/>
                <a:sym typeface="TT Rounds Condensed Bold"/>
              </a:rPr>
              <a:t>Produit</a:t>
            </a:r>
            <a:r>
              <a:rPr lang="en-US" sz="2400" b="1" spc="22" dirty="0">
                <a:solidFill>
                  <a:srgbClr val="000000"/>
                </a:solidFill>
                <a:latin typeface="TT Rounds Condensed Bold"/>
                <a:ea typeface="TT Rounds Condensed Bold"/>
                <a:cs typeface="TT Rounds Condensed Bold"/>
                <a:sym typeface="TT Rounds Condensed Bold"/>
              </a:rPr>
              <a:t> </a:t>
            </a:r>
            <a:r>
              <a:rPr lang="en-US" sz="2400" b="1" spc="22" dirty="0" err="1">
                <a:solidFill>
                  <a:srgbClr val="000000"/>
                </a:solidFill>
                <a:latin typeface="TT Rounds Condensed Bold"/>
                <a:ea typeface="TT Rounds Condensed Bold"/>
                <a:cs typeface="TT Rounds Condensed Bold"/>
                <a:sym typeface="TT Rounds Condensed Bold"/>
              </a:rPr>
              <a:t>scalaire</a:t>
            </a:r>
            <a:r>
              <a:rPr lang="en-US" sz="2400" b="1" spc="22" dirty="0">
                <a:solidFill>
                  <a:srgbClr val="000000"/>
                </a:solidFill>
                <a:latin typeface="TT Rounds Condensed Bold"/>
                <a:ea typeface="TT Rounds Condensed Bold"/>
                <a:cs typeface="TT Rounds Condensed Bold"/>
                <a:sym typeface="TT Rounds Condensed Bold"/>
              </a:rPr>
              <a:t> Query-Key</a:t>
            </a:r>
            <a:r>
              <a:rPr lang="en-US" sz="2400" spc="22" dirty="0">
                <a:solidFill>
                  <a:srgbClr val="000000"/>
                </a:solidFill>
                <a:latin typeface="TT Rounds Condensed"/>
                <a:ea typeface="TT Rounds Condensed"/>
                <a:cs typeface="TT Rounds Condensed"/>
                <a:sym typeface="TT Rounds Condensed"/>
              </a:rPr>
              <a:t> : </a:t>
            </a:r>
            <a:r>
              <a:rPr lang="en-US" sz="2400" spc="22" dirty="0" err="1">
                <a:solidFill>
                  <a:srgbClr val="000000"/>
                </a:solidFill>
                <a:latin typeface="TT Rounds Condensed"/>
                <a:ea typeface="TT Rounds Condensed"/>
                <a:cs typeface="TT Rounds Condensed"/>
                <a:sym typeface="TT Rounds Condensed"/>
              </a:rPr>
              <a:t>Chaque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Query"est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comparée</a:t>
            </a:r>
            <a:r>
              <a:rPr lang="en-US" sz="2400" spc="22" dirty="0">
                <a:solidFill>
                  <a:srgbClr val="000000"/>
                </a:solidFill>
                <a:latin typeface="TT Rounds Condensed"/>
                <a:ea typeface="TT Rounds Condensed"/>
                <a:cs typeface="TT Rounds Condensed"/>
                <a:sym typeface="TT Rounds Condensed"/>
              </a:rPr>
              <a:t> à </a:t>
            </a:r>
            <a:r>
              <a:rPr lang="en-US" sz="2400" spc="22" dirty="0" err="1">
                <a:solidFill>
                  <a:srgbClr val="000000"/>
                </a:solidFill>
                <a:latin typeface="TT Rounds Condensed"/>
                <a:ea typeface="TT Rounds Condensed"/>
                <a:cs typeface="TT Rounds Condensed"/>
                <a:sym typeface="TT Rounds Condensed"/>
              </a:rPr>
              <a:t>chaque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Key"à</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l'aide</a:t>
            </a:r>
            <a:r>
              <a:rPr lang="en-US" sz="2400" spc="22" dirty="0">
                <a:solidFill>
                  <a:srgbClr val="000000"/>
                </a:solidFill>
                <a:latin typeface="TT Rounds Condensed"/>
                <a:ea typeface="TT Rounds Condensed"/>
                <a:cs typeface="TT Rounds Condensed"/>
                <a:sym typeface="TT Rounds Condensed"/>
              </a:rPr>
              <a:t> d'un </a:t>
            </a:r>
            <a:r>
              <a:rPr lang="en-US" sz="2400" spc="22" dirty="0" err="1">
                <a:solidFill>
                  <a:srgbClr val="000000"/>
                </a:solidFill>
                <a:latin typeface="TT Rounds Condensed"/>
                <a:ea typeface="TT Rounds Condensed"/>
                <a:cs typeface="TT Rounds Condensed"/>
                <a:sym typeface="TT Rounds Condensed"/>
              </a:rPr>
              <a:t>produit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scalaire</a:t>
            </a:r>
            <a:r>
              <a:rPr lang="en-US" sz="2400" spc="22" dirty="0">
                <a:solidFill>
                  <a:srgbClr val="000000"/>
                </a:solidFill>
                <a:latin typeface="TT Rounds Condensed"/>
                <a:ea typeface="TT Rounds Condensed"/>
                <a:cs typeface="TT Rounds Condensed"/>
                <a:sym typeface="TT Rounds Condensed"/>
              </a:rPr>
              <a:t> pour </a:t>
            </a:r>
            <a:r>
              <a:rPr lang="en-US" sz="2400" spc="22" dirty="0" err="1">
                <a:solidFill>
                  <a:srgbClr val="000000"/>
                </a:solidFill>
                <a:latin typeface="TT Rounds Condensed"/>
                <a:ea typeface="TT Rounds Condensed"/>
                <a:cs typeface="TT Rounds Condensed"/>
                <a:sym typeface="TT Rounds Condensed"/>
              </a:rPr>
              <a:t>mesurer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leur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similarité</a:t>
            </a:r>
            <a:r>
              <a:rPr lang="en-US" sz="2400" spc="22" dirty="0">
                <a:solidFill>
                  <a:srgbClr val="000000"/>
                </a:solidFill>
                <a:latin typeface="TT Rounds Condensed"/>
                <a:ea typeface="TT Rounds Condensed"/>
                <a:cs typeface="TT Rounds Condensed"/>
                <a:sym typeface="TT Rounds Condensed"/>
              </a:rPr>
              <a:t>. Ce </a:t>
            </a:r>
            <a:r>
              <a:rPr lang="en-US" sz="2400" spc="22" dirty="0" err="1">
                <a:solidFill>
                  <a:srgbClr val="000000"/>
                </a:solidFill>
                <a:latin typeface="TT Rounds Condensed"/>
                <a:ea typeface="TT Rounds Condensed"/>
                <a:cs typeface="TT Rounds Condensed"/>
                <a:sym typeface="TT Rounds Condensed"/>
              </a:rPr>
              <a:t>produit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détermine</a:t>
            </a:r>
            <a:r>
              <a:rPr lang="en-US" sz="2400" spc="22" dirty="0">
                <a:solidFill>
                  <a:srgbClr val="000000"/>
                </a:solidFill>
                <a:latin typeface="TT Rounds Condensed"/>
                <a:ea typeface="TT Rounds Condensed"/>
                <a:cs typeface="TT Rounds Condensed"/>
                <a:sym typeface="TT Rounds Condensed"/>
              </a:rPr>
              <a:t> dans quelle </a:t>
            </a:r>
            <a:r>
              <a:rPr lang="en-US" sz="2400" spc="22" dirty="0" err="1">
                <a:solidFill>
                  <a:srgbClr val="000000"/>
                </a:solidFill>
                <a:latin typeface="TT Rounds Condensed"/>
                <a:ea typeface="TT Rounds Condensed"/>
                <a:cs typeface="TT Rounds Condensed"/>
                <a:sym typeface="TT Rounds Condensed"/>
              </a:rPr>
              <a:t>mesure</a:t>
            </a:r>
            <a:r>
              <a:rPr lang="en-US" sz="2400" spc="22" dirty="0">
                <a:solidFill>
                  <a:srgbClr val="000000"/>
                </a:solidFill>
                <a:latin typeface="TT Rounds Condensed"/>
                <a:ea typeface="TT Rounds Condensed"/>
                <a:cs typeface="TT Rounds Condensed"/>
                <a:sym typeface="TT Rounds Condensed"/>
              </a:rPr>
              <a:t> un mot (via </a:t>
            </a:r>
            <a:r>
              <a:rPr lang="en-US" sz="2400" spc="22" dirty="0" err="1">
                <a:solidFill>
                  <a:srgbClr val="000000"/>
                </a:solidFill>
                <a:latin typeface="TT Rounds Condensed"/>
                <a:ea typeface="TT Rounds Condensed"/>
                <a:cs typeface="TT Rounds Condensed"/>
                <a:sym typeface="TT Rounds Condensed"/>
              </a:rPr>
              <a:t>sa</a:t>
            </a:r>
            <a:r>
              <a:rPr lang="en-US" sz="2400" spc="22" dirty="0">
                <a:solidFill>
                  <a:srgbClr val="000000"/>
                </a:solidFill>
                <a:latin typeface="TT Rounds Condensed"/>
                <a:ea typeface="TT Rounds Condensed"/>
                <a:cs typeface="TT Rounds Condensed"/>
                <a:sym typeface="TT Rounds Condensed"/>
              </a:rPr>
              <a:t> Query) doit </a:t>
            </a:r>
            <a:r>
              <a:rPr lang="en-US" sz="2400" spc="22" dirty="0" err="1">
                <a:solidFill>
                  <a:srgbClr val="000000"/>
                </a:solidFill>
                <a:latin typeface="TT Rounds Condensed"/>
                <a:ea typeface="TT Rounds Condensed"/>
                <a:cs typeface="TT Rounds Condensed"/>
                <a:sym typeface="TT Rounds Condensed"/>
              </a:rPr>
              <a:t>prêter</a:t>
            </a:r>
            <a:r>
              <a:rPr lang="en-US" sz="2400" spc="22" dirty="0">
                <a:solidFill>
                  <a:srgbClr val="000000"/>
                </a:solidFill>
                <a:latin typeface="TT Rounds Condensed"/>
                <a:ea typeface="TT Rounds Condensed"/>
                <a:cs typeface="TT Rounds Condensed"/>
                <a:sym typeface="TT Rounds Condensed"/>
              </a:rPr>
              <a:t> attention à un </a:t>
            </a:r>
            <a:r>
              <a:rPr lang="en-US" sz="2400" spc="22" dirty="0" err="1">
                <a:solidFill>
                  <a:srgbClr val="000000"/>
                </a:solidFill>
                <a:latin typeface="TT Rounds Condensed"/>
                <a:ea typeface="TT Rounds Condensed"/>
                <a:cs typeface="TT Rounds Condensed"/>
                <a:sym typeface="TT Rounds Condensed"/>
              </a:rPr>
              <a:t>autre</a:t>
            </a:r>
            <a:r>
              <a:rPr lang="en-US" sz="2400" spc="22" dirty="0">
                <a:solidFill>
                  <a:srgbClr val="000000"/>
                </a:solidFill>
                <a:latin typeface="TT Rounds Condensed"/>
                <a:ea typeface="TT Rounds Condensed"/>
                <a:cs typeface="TT Rounds Condensed"/>
                <a:sym typeface="TT Rounds Condensed"/>
              </a:rPr>
              <a:t> mot (via </a:t>
            </a:r>
            <a:r>
              <a:rPr lang="en-US" sz="2400" spc="22" dirty="0" err="1">
                <a:solidFill>
                  <a:srgbClr val="000000"/>
                </a:solidFill>
                <a:latin typeface="TT Rounds Condensed"/>
                <a:ea typeface="TT Rounds Condensed"/>
                <a:cs typeface="TT Rounds Condensed"/>
                <a:sym typeface="TT Rounds Condensed"/>
              </a:rPr>
              <a:t>sa</a:t>
            </a:r>
            <a:r>
              <a:rPr lang="en-US" sz="2400" spc="22" dirty="0">
                <a:solidFill>
                  <a:srgbClr val="000000"/>
                </a:solidFill>
                <a:latin typeface="TT Rounds Condensed"/>
                <a:ea typeface="TT Rounds Condensed"/>
                <a:cs typeface="TT Rounds Condensed"/>
                <a:sym typeface="TT Rounds Condensed"/>
              </a:rPr>
              <a:t> Key).</a:t>
            </a:r>
          </a:p>
        </p:txBody>
      </p:sp>
      <p:sp>
        <p:nvSpPr>
          <p:cNvPr id="8" name="Freeform 8"/>
          <p:cNvSpPr/>
          <p:nvPr/>
        </p:nvSpPr>
        <p:spPr>
          <a:xfrm>
            <a:off x="6095999" y="4036972"/>
            <a:ext cx="4763912" cy="1175774"/>
          </a:xfrm>
          <a:custGeom>
            <a:avLst/>
            <a:gdLst/>
            <a:ahLst/>
            <a:cxnLst/>
            <a:rect l="l" t="t" r="r" b="b"/>
            <a:pathLst>
              <a:path w="4763912" h="1175774">
                <a:moveTo>
                  <a:pt x="0" y="0"/>
                </a:moveTo>
                <a:lnTo>
                  <a:pt x="4763912" y="0"/>
                </a:lnTo>
                <a:lnTo>
                  <a:pt x="4763912" y="1175774"/>
                </a:lnTo>
                <a:lnTo>
                  <a:pt x="0" y="1175774"/>
                </a:lnTo>
                <a:lnTo>
                  <a:pt x="0" y="0"/>
                </a:lnTo>
                <a:close/>
              </a:path>
            </a:pathLst>
          </a:custGeom>
          <a:blipFill>
            <a:blip r:embed="rId4"/>
            <a:stretch>
              <a:fillRect/>
            </a:stretch>
          </a:blipFill>
        </p:spPr>
      </p:sp>
      <p:sp>
        <p:nvSpPr>
          <p:cNvPr id="9" name="TextBox 9"/>
          <p:cNvSpPr txBox="1"/>
          <p:nvPr/>
        </p:nvSpPr>
        <p:spPr>
          <a:xfrm>
            <a:off x="582679" y="5573590"/>
            <a:ext cx="16885920" cy="826988"/>
          </a:xfrm>
          <a:prstGeom prst="rect">
            <a:avLst/>
          </a:prstGeom>
        </p:spPr>
        <p:txBody>
          <a:bodyPr lIns="0" tIns="0" rIns="0" bIns="0" rtlCol="0" anchor="t">
            <a:spAutoFit/>
          </a:bodyPr>
          <a:lstStyle/>
          <a:p>
            <a:pPr algn="l">
              <a:lnSpc>
                <a:spcPts val="2879"/>
              </a:lnSpc>
            </a:pPr>
            <a:r>
              <a:rPr lang="en-US" sz="2400" b="1" spc="22">
                <a:solidFill>
                  <a:srgbClr val="000000"/>
                </a:solidFill>
                <a:latin typeface="TT Rounds Condensed Bold"/>
                <a:ea typeface="TT Rounds Condensed Bold"/>
                <a:cs typeface="TT Rounds Condensed Bold"/>
                <a:sym typeface="TT Rounds Condensed Bold"/>
              </a:rPr>
              <a:t>2- Normalisation </a:t>
            </a:r>
            <a:r>
              <a:rPr lang="en-US" sz="2400" spc="22">
                <a:solidFill>
                  <a:srgbClr val="000000"/>
                </a:solidFill>
                <a:latin typeface="TT Rounds Condensed"/>
                <a:ea typeface="TT Rounds Condensed"/>
                <a:cs typeface="TT Rounds Condensed"/>
                <a:sym typeface="TT Rounds Condensed"/>
              </a:rPr>
              <a:t>: Les scores sont souvent divisés par (la racine carrée de la taille des Keys) pour stabiliser les gradients et éviter des valeurs trop grandes.</a:t>
            </a:r>
          </a:p>
        </p:txBody>
      </p:sp>
      <p:sp>
        <p:nvSpPr>
          <p:cNvPr id="10" name="Freeform 10"/>
          <p:cNvSpPr/>
          <p:nvPr/>
        </p:nvSpPr>
        <p:spPr>
          <a:xfrm>
            <a:off x="5747706" y="6549477"/>
            <a:ext cx="5460499" cy="1373108"/>
          </a:xfrm>
          <a:custGeom>
            <a:avLst/>
            <a:gdLst/>
            <a:ahLst/>
            <a:cxnLst/>
            <a:rect l="l" t="t" r="r" b="b"/>
            <a:pathLst>
              <a:path w="5460499" h="1373108">
                <a:moveTo>
                  <a:pt x="0" y="0"/>
                </a:moveTo>
                <a:lnTo>
                  <a:pt x="5460499" y="0"/>
                </a:lnTo>
                <a:lnTo>
                  <a:pt x="5460499" y="1373108"/>
                </a:lnTo>
                <a:lnTo>
                  <a:pt x="0" y="1373108"/>
                </a:lnTo>
                <a:lnTo>
                  <a:pt x="0" y="0"/>
                </a:lnTo>
                <a:close/>
              </a:path>
            </a:pathLst>
          </a:custGeom>
          <a:blipFill>
            <a:blip r:embed="rId5"/>
            <a:stretch>
              <a:fillRect/>
            </a:stretch>
          </a:blipFill>
        </p:spPr>
      </p:sp>
      <p:sp>
        <p:nvSpPr>
          <p:cNvPr id="11" name="TextBox 11"/>
          <p:cNvSpPr txBox="1"/>
          <p:nvPr/>
        </p:nvSpPr>
        <p:spPr>
          <a:xfrm>
            <a:off x="6135675" y="75969"/>
            <a:ext cx="5662461"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Multi-head Attention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Encoder</a:t>
            </a:r>
          </a:p>
        </p:txBody>
      </p:sp>
      <p:sp>
        <p:nvSpPr>
          <p:cNvPr id="6" name="TextBox 6"/>
          <p:cNvSpPr txBox="1"/>
          <p:nvPr/>
        </p:nvSpPr>
        <p:spPr>
          <a:xfrm>
            <a:off x="6312769" y="151078"/>
            <a:ext cx="5662461"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Multi-head Attention</a:t>
            </a:r>
          </a:p>
        </p:txBody>
      </p:sp>
      <p:sp>
        <p:nvSpPr>
          <p:cNvPr id="7" name="TextBox 7"/>
          <p:cNvSpPr txBox="1"/>
          <p:nvPr/>
        </p:nvSpPr>
        <p:spPr>
          <a:xfrm>
            <a:off x="624840" y="1674495"/>
            <a:ext cx="15895320" cy="749082"/>
          </a:xfrm>
          <a:prstGeom prst="rect">
            <a:avLst/>
          </a:prstGeom>
        </p:spPr>
        <p:txBody>
          <a:bodyPr lIns="0" tIns="0" rIns="0" bIns="0" rtlCol="0" anchor="t">
            <a:spAutoFit/>
          </a:bodyPr>
          <a:lstStyle/>
          <a:p>
            <a:pPr algn="l">
              <a:lnSpc>
                <a:spcPts val="2879"/>
              </a:lnSpc>
            </a:pPr>
            <a:r>
              <a:rPr lang="en-US" sz="2400" b="1" spc="22" dirty="0">
                <a:solidFill>
                  <a:srgbClr val="000000"/>
                </a:solidFill>
                <a:latin typeface="TT Rounds Condensed Bold"/>
                <a:ea typeface="TT Rounds Condensed Bold"/>
                <a:cs typeface="TT Rounds Condensed Bold"/>
                <a:sym typeface="TT Rounds Condensed Bold"/>
              </a:rPr>
              <a:t>3- Application d'un </a:t>
            </a:r>
            <a:r>
              <a:rPr lang="en-US" sz="2400" b="1" spc="22" dirty="0" err="1">
                <a:solidFill>
                  <a:srgbClr val="000000"/>
                </a:solidFill>
                <a:latin typeface="TT Rounds Condensed Bold"/>
                <a:ea typeface="TT Rounds Condensed Bold"/>
                <a:cs typeface="TT Rounds Condensed Bold"/>
                <a:sym typeface="TT Rounds Condensed Bold"/>
              </a:rPr>
              <a:t>softmax</a:t>
            </a:r>
            <a:r>
              <a:rPr lang="en-US" sz="2400" b="1" spc="22" dirty="0">
                <a:solidFill>
                  <a:srgbClr val="000000"/>
                </a:solidFill>
                <a:latin typeface="TT Rounds Condensed Bold"/>
                <a:ea typeface="TT Rounds Condensed Bold"/>
                <a:cs typeface="TT Rounds Condensed Bold"/>
                <a:sym typeface="TT Rounds Condensed Bold"/>
              </a:rPr>
              <a:t> </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appliquée</a:t>
            </a:r>
            <a:r>
              <a:rPr lang="en-US" sz="2400" spc="22" dirty="0">
                <a:solidFill>
                  <a:srgbClr val="000000"/>
                </a:solidFill>
                <a:latin typeface="TT Rounds Condensed"/>
                <a:ea typeface="TT Rounds Condensed"/>
                <a:cs typeface="TT Rounds Condensed"/>
                <a:sym typeface="TT Rounds Condensed"/>
              </a:rPr>
              <a:t> pour transformer les scores </a:t>
            </a:r>
            <a:r>
              <a:rPr lang="en-US" sz="2400" spc="22" dirty="0" err="1">
                <a:solidFill>
                  <a:srgbClr val="000000"/>
                </a:solidFill>
                <a:latin typeface="TT Rounds Condensed"/>
                <a:ea typeface="TT Rounds Condensed"/>
                <a:cs typeface="TT Rounds Condensed"/>
                <a:sym typeface="TT Rounds Condensed"/>
              </a:rPr>
              <a:t>en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probabilités</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sorte</a:t>
            </a:r>
            <a:r>
              <a:rPr lang="en-US" sz="2400" spc="22" dirty="0">
                <a:solidFill>
                  <a:srgbClr val="000000"/>
                </a:solidFill>
                <a:latin typeface="TT Rounds Condensed"/>
                <a:ea typeface="TT Rounds Condensed"/>
                <a:cs typeface="TT Rounds Condensed"/>
                <a:sym typeface="TT Rounds Condensed"/>
              </a:rPr>
              <a:t> que </a:t>
            </a:r>
            <a:r>
              <a:rPr lang="en-US" sz="2400" spc="22" dirty="0" err="1">
                <a:solidFill>
                  <a:srgbClr val="000000"/>
                </a:solidFill>
                <a:latin typeface="TT Rounds Condensed"/>
                <a:ea typeface="TT Rounds Condensed"/>
                <a:cs typeface="TT Rounds Condensed"/>
                <a:sym typeface="TT Rounds Condensed"/>
              </a:rPr>
              <a:t>leur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somme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soit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égale</a:t>
            </a:r>
            <a:r>
              <a:rPr lang="en-US" sz="2400" spc="22" dirty="0">
                <a:solidFill>
                  <a:srgbClr val="000000"/>
                </a:solidFill>
                <a:latin typeface="TT Rounds Condensed"/>
                <a:ea typeface="TT Rounds Condensed"/>
                <a:cs typeface="TT Rounds Condensed"/>
                <a:sym typeface="TT Rounds Condensed"/>
              </a:rPr>
              <a:t> à 1. </a:t>
            </a:r>
            <a:r>
              <a:rPr lang="en-US" sz="2400" spc="22" dirty="0" err="1">
                <a:solidFill>
                  <a:srgbClr val="000000"/>
                </a:solidFill>
                <a:latin typeface="TT Rounds Condensed"/>
                <a:ea typeface="TT Rounds Condensed"/>
                <a:cs typeface="TT Rounds Condensed"/>
                <a:sym typeface="TT Rounds Condensed"/>
              </a:rPr>
              <a:t>Ces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probabilités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indiquent</a:t>
            </a:r>
            <a:r>
              <a:rPr lang="en-US" sz="2400" spc="22" dirty="0">
                <a:solidFill>
                  <a:srgbClr val="000000"/>
                </a:solidFill>
                <a:latin typeface="TT Rounds Condensed"/>
                <a:ea typeface="TT Rounds Condensed"/>
                <a:cs typeface="TT Rounds Condensed"/>
                <a:sym typeface="TT Rounds Condensed"/>
              </a:rPr>
              <a:t> le </a:t>
            </a:r>
            <a:r>
              <a:rPr lang="en-US" sz="2400" spc="22" dirty="0" err="1">
                <a:solidFill>
                  <a:srgbClr val="000000"/>
                </a:solidFill>
                <a:latin typeface="TT Rounds Condensed"/>
                <a:ea typeface="TT Rounds Condensed"/>
                <a:cs typeface="TT Rounds Condensed"/>
                <a:sym typeface="TT Rounds Condensed"/>
              </a:rPr>
              <a:t>degré</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d'importance</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chaque</a:t>
            </a:r>
            <a:r>
              <a:rPr lang="en-US" sz="2400" spc="22" dirty="0">
                <a:solidFill>
                  <a:srgbClr val="000000"/>
                </a:solidFill>
                <a:latin typeface="TT Rounds Condensed"/>
                <a:ea typeface="TT Rounds Condensed"/>
                <a:cs typeface="TT Rounds Condensed"/>
                <a:sym typeface="TT Rounds Condensed"/>
              </a:rPr>
              <a:t> mot.</a:t>
            </a:r>
          </a:p>
        </p:txBody>
      </p:sp>
      <p:sp>
        <p:nvSpPr>
          <p:cNvPr id="8" name="Freeform 8"/>
          <p:cNvSpPr/>
          <p:nvPr/>
        </p:nvSpPr>
        <p:spPr>
          <a:xfrm>
            <a:off x="4343400" y="2455260"/>
            <a:ext cx="8861416" cy="1861068"/>
          </a:xfrm>
          <a:custGeom>
            <a:avLst/>
            <a:gdLst/>
            <a:ahLst/>
            <a:cxnLst/>
            <a:rect l="l" t="t" r="r" b="b"/>
            <a:pathLst>
              <a:path w="8861416" h="1861068">
                <a:moveTo>
                  <a:pt x="0" y="0"/>
                </a:moveTo>
                <a:lnTo>
                  <a:pt x="8861416" y="0"/>
                </a:lnTo>
                <a:lnTo>
                  <a:pt x="8861416" y="1861068"/>
                </a:lnTo>
                <a:lnTo>
                  <a:pt x="0" y="1861068"/>
                </a:lnTo>
                <a:lnTo>
                  <a:pt x="0" y="0"/>
                </a:lnTo>
                <a:close/>
              </a:path>
            </a:pathLst>
          </a:custGeom>
          <a:blipFill>
            <a:blip r:embed="rId5"/>
            <a:stretch>
              <a:fillRect/>
            </a:stretch>
          </a:blipFill>
        </p:spPr>
      </p:sp>
      <p:sp>
        <p:nvSpPr>
          <p:cNvPr id="9" name="TextBox 9"/>
          <p:cNvSpPr txBox="1"/>
          <p:nvPr/>
        </p:nvSpPr>
        <p:spPr>
          <a:xfrm>
            <a:off x="2480716" y="6006868"/>
            <a:ext cx="7867243" cy="2226409"/>
          </a:xfrm>
          <a:prstGeom prst="rect">
            <a:avLst/>
          </a:prstGeom>
        </p:spPr>
        <p:txBody>
          <a:bodyPr lIns="0" tIns="0" rIns="0" bIns="0" rtlCol="0" anchor="t">
            <a:spAutoFit/>
          </a:bodyPr>
          <a:lstStyle/>
          <a:p>
            <a:pPr algn="just">
              <a:lnSpc>
                <a:spcPts val="2879"/>
              </a:lnSpc>
            </a:pPr>
            <a:r>
              <a:rPr lang="en-US" sz="2400" spc="22" dirty="0">
                <a:solidFill>
                  <a:srgbClr val="000000"/>
                </a:solidFill>
                <a:latin typeface="TT Rounds Condensed"/>
                <a:ea typeface="TT Rounds Condensed"/>
                <a:cs typeface="TT Rounds Condensed"/>
                <a:sym typeface="TT Rounds Condensed"/>
              </a:rPr>
              <a:t>La </a:t>
            </a:r>
            <a:r>
              <a:rPr lang="en-US" sz="2400" spc="22" dirty="0" err="1">
                <a:solidFill>
                  <a:srgbClr val="000000"/>
                </a:solidFill>
                <a:latin typeface="TT Rounds Condensed"/>
                <a:ea typeface="TT Rounds Condensed"/>
                <a:cs typeface="TT Rounds Condensed"/>
                <a:sym typeface="TT Rounds Condensed"/>
              </a:rPr>
              <a:t>fonction</a:t>
            </a:r>
            <a:r>
              <a:rPr lang="en-US" sz="2400" spc="22" dirty="0">
                <a:solidFill>
                  <a:srgbClr val="000000"/>
                </a:solidFill>
                <a:latin typeface="TT Rounds Condensed"/>
                <a:ea typeface="TT Rounds Condensed"/>
                <a:cs typeface="TT Rounds Condensed"/>
                <a:sym typeface="TT Rounds Condensed"/>
              </a:rPr>
              <a:t> </a:t>
            </a:r>
            <a:r>
              <a:rPr lang="en-US" sz="2400" b="1" spc="22" dirty="0" err="1">
                <a:solidFill>
                  <a:srgbClr val="000000"/>
                </a:solidFill>
                <a:latin typeface="TT Rounds Condensed Bold"/>
                <a:ea typeface="TT Rounds Condensed Bold"/>
                <a:cs typeface="TT Rounds Condensed Bold"/>
                <a:sym typeface="TT Rounds Condensed Bold"/>
              </a:rPr>
              <a:t>softmax</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fonction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mathématique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utilisée</a:t>
            </a:r>
            <a:r>
              <a:rPr lang="en-US" sz="2400" spc="22" dirty="0">
                <a:solidFill>
                  <a:srgbClr val="000000"/>
                </a:solidFill>
                <a:latin typeface="TT Rounds Condensed"/>
                <a:ea typeface="TT Rounds Condensed"/>
                <a:cs typeface="TT Rounds Condensed"/>
                <a:sym typeface="TT Rounds Condensed"/>
              </a:rPr>
              <a:t> pour </a:t>
            </a:r>
            <a:r>
              <a:rPr lang="en-US" sz="2400" spc="22" dirty="0" err="1">
                <a:solidFill>
                  <a:srgbClr val="000000"/>
                </a:solidFill>
                <a:latin typeface="TT Rounds Condensed"/>
                <a:ea typeface="TT Rounds Condensed"/>
                <a:cs typeface="TT Rounds Condensed"/>
                <a:sym typeface="TT Rounds Condensed"/>
              </a:rPr>
              <a:t>convertir</a:t>
            </a:r>
            <a:r>
              <a:rPr lang="en-US" sz="2400" spc="22" dirty="0">
                <a:solidFill>
                  <a:srgbClr val="000000"/>
                </a:solidFill>
                <a:latin typeface="TT Rounds Condensed"/>
                <a:ea typeface="TT Rounds Condensed"/>
                <a:cs typeface="TT Rounds Condensed"/>
                <a:sym typeface="TT Rounds Condensed"/>
              </a:rPr>
              <a:t> un </a:t>
            </a:r>
            <a:r>
              <a:rPr lang="en-US" sz="2400" spc="22" dirty="0" err="1">
                <a:solidFill>
                  <a:srgbClr val="000000"/>
                </a:solidFill>
                <a:latin typeface="TT Rounds Condensed"/>
                <a:ea typeface="TT Rounds Condensed"/>
                <a:cs typeface="TT Rounds Condensed"/>
                <a:sym typeface="TT Rounds Condensed"/>
              </a:rPr>
              <a:t>vecteur</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valeurs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réelles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en</a:t>
            </a:r>
            <a:r>
              <a:rPr lang="en-US" sz="2400" spc="22" dirty="0">
                <a:solidFill>
                  <a:srgbClr val="000000"/>
                </a:solidFill>
                <a:latin typeface="TT Rounds Condensed"/>
                <a:ea typeface="TT Rounds Condensed"/>
                <a:cs typeface="TT Rounds Condensed"/>
                <a:sym typeface="TT Rounds Condensed"/>
              </a:rPr>
              <a:t> un </a:t>
            </a:r>
            <a:r>
              <a:rPr lang="en-US" sz="2400" spc="22" dirty="0" err="1">
                <a:solidFill>
                  <a:srgbClr val="000000"/>
                </a:solidFill>
                <a:latin typeface="TT Rounds Condensed"/>
                <a:ea typeface="TT Rounds Condensed"/>
                <a:cs typeface="TT Rounds Condensed"/>
                <a:sym typeface="TT Rounds Condensed"/>
              </a:rPr>
              <a:t>vecteur</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probabilités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où</a:t>
            </a:r>
            <a:r>
              <a:rPr lang="en-US" sz="2400" spc="22" dirty="0">
                <a:solidFill>
                  <a:srgbClr val="000000"/>
                </a:solidFill>
                <a:latin typeface="TT Rounds Condensed"/>
                <a:ea typeface="TT Rounds Condensed"/>
                <a:cs typeface="TT Rounds Condensed"/>
                <a:sym typeface="TT Rounds Condensed"/>
              </a:rPr>
              <a:t> la </a:t>
            </a:r>
            <a:r>
              <a:rPr lang="en-US" sz="2400" spc="22" dirty="0" err="1">
                <a:solidFill>
                  <a:srgbClr val="000000"/>
                </a:solidFill>
                <a:latin typeface="TT Rounds Condensed"/>
                <a:ea typeface="TT Rounds Condensed"/>
                <a:cs typeface="TT Rounds Condensed"/>
                <a:sym typeface="TT Rounds Condensed"/>
              </a:rPr>
              <a:t>somme</a:t>
            </a:r>
            <a:r>
              <a:rPr lang="en-US" sz="2400" spc="22" dirty="0">
                <a:solidFill>
                  <a:srgbClr val="000000"/>
                </a:solidFill>
                <a:latin typeface="TT Rounds Condensed"/>
                <a:ea typeface="TT Rounds Condensed"/>
                <a:cs typeface="TT Rounds Condensed"/>
                <a:sym typeface="TT Rounds Condensed"/>
              </a:rPr>
              <a:t> des </a:t>
            </a:r>
            <a:r>
              <a:rPr lang="en-US" sz="2400" spc="22" dirty="0" err="1">
                <a:solidFill>
                  <a:srgbClr val="000000"/>
                </a:solidFill>
                <a:latin typeface="TT Rounds Condensed"/>
                <a:ea typeface="TT Rounds Condensed"/>
                <a:cs typeface="TT Rounds Condensed"/>
                <a:sym typeface="TT Rounds Condensed"/>
              </a:rPr>
              <a:t>probabilités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égale</a:t>
            </a:r>
            <a:r>
              <a:rPr lang="en-US" sz="2400" spc="22" dirty="0">
                <a:solidFill>
                  <a:srgbClr val="000000"/>
                </a:solidFill>
                <a:latin typeface="TT Rounds Condensed"/>
                <a:ea typeface="TT Rounds Condensed"/>
                <a:cs typeface="TT Rounds Condensed"/>
                <a:sym typeface="TT Rounds Condensed"/>
              </a:rPr>
              <a:t> à 1. Elle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souvent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utilisée</a:t>
            </a:r>
            <a:r>
              <a:rPr lang="en-US" sz="2400" spc="22" dirty="0">
                <a:solidFill>
                  <a:srgbClr val="000000"/>
                </a:solidFill>
                <a:latin typeface="TT Rounds Condensed"/>
                <a:ea typeface="TT Rounds Condensed"/>
                <a:cs typeface="TT Rounds Condensed"/>
                <a:sym typeface="TT Rounds Condensed"/>
              </a:rPr>
              <a:t> dans des </a:t>
            </a:r>
            <a:r>
              <a:rPr lang="en-US" sz="2400" spc="22" dirty="0" err="1">
                <a:solidFill>
                  <a:srgbClr val="000000"/>
                </a:solidFill>
                <a:latin typeface="TT Rounds Condensed"/>
                <a:ea typeface="TT Rounds Condensed"/>
                <a:cs typeface="TT Rounds Condensed"/>
                <a:sym typeface="TT Rounds Condensed"/>
              </a:rPr>
              <a:t>modèles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d'apprentissage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automatique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notamment</a:t>
            </a:r>
            <a:r>
              <a:rPr lang="en-US" sz="2400" spc="22" dirty="0">
                <a:solidFill>
                  <a:srgbClr val="000000"/>
                </a:solidFill>
                <a:latin typeface="TT Rounds Condensed"/>
                <a:ea typeface="TT Rounds Condensed"/>
                <a:cs typeface="TT Rounds Condensed"/>
                <a:sym typeface="TT Rounds Condensed"/>
              </a:rPr>
              <a:t> pour des </a:t>
            </a:r>
            <a:r>
              <a:rPr lang="en-US" sz="2400" spc="22" dirty="0" err="1">
                <a:solidFill>
                  <a:srgbClr val="000000"/>
                </a:solidFill>
                <a:latin typeface="TT Rounds Condensed"/>
                <a:ea typeface="TT Rounds Condensed"/>
                <a:cs typeface="TT Rounds Condensed"/>
                <a:sym typeface="TT Rounds Condensed"/>
              </a:rPr>
              <a:t>tâches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comme</a:t>
            </a:r>
            <a:r>
              <a:rPr lang="en-US" sz="2400" spc="22" dirty="0">
                <a:solidFill>
                  <a:srgbClr val="000000"/>
                </a:solidFill>
                <a:latin typeface="TT Rounds Condensed"/>
                <a:ea typeface="TT Rounds Condensed"/>
                <a:cs typeface="TT Rounds Condensed"/>
                <a:sym typeface="TT Rounds Condensed"/>
              </a:rPr>
              <a:t> la classification </a:t>
            </a:r>
            <a:r>
              <a:rPr lang="en-US" sz="2400" spc="22" dirty="0" err="1">
                <a:solidFill>
                  <a:srgbClr val="000000"/>
                </a:solidFill>
                <a:latin typeface="TT Rounds Condensed"/>
                <a:ea typeface="TT Rounds Condensed"/>
                <a:cs typeface="TT Rounds Condensed"/>
                <a:sym typeface="TT Rounds Condensed"/>
              </a:rPr>
              <a:t>ou</a:t>
            </a:r>
            <a:r>
              <a:rPr lang="en-US" sz="2400" spc="22" dirty="0">
                <a:solidFill>
                  <a:srgbClr val="000000"/>
                </a:solidFill>
                <a:latin typeface="TT Rounds Condensed"/>
                <a:ea typeface="TT Rounds Condensed"/>
                <a:cs typeface="TT Rounds Condensed"/>
                <a:sym typeface="TT Rounds Condensed"/>
              </a:rPr>
              <a:t> les </a:t>
            </a:r>
            <a:r>
              <a:rPr lang="en-US" sz="2400" spc="22" dirty="0" err="1">
                <a:solidFill>
                  <a:srgbClr val="000000"/>
                </a:solidFill>
                <a:latin typeface="TT Rounds Condensed"/>
                <a:ea typeface="TT Rounds Condensed"/>
                <a:cs typeface="TT Rounds Condensed"/>
                <a:sym typeface="TT Rounds Condensed"/>
              </a:rPr>
              <a:t>mécanismes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d'attention</a:t>
            </a:r>
            <a:r>
              <a:rPr lang="en-US" sz="2400" spc="22" dirty="0">
                <a:solidFill>
                  <a:srgbClr val="000000"/>
                </a:solidFill>
                <a:latin typeface="TT Rounds Condensed"/>
                <a:ea typeface="TT Rounds Condensed"/>
                <a:cs typeface="TT Rounds Condensed"/>
                <a:sym typeface="TT Rounds Condensed"/>
              </a:rPr>
              <a:t>.</a:t>
            </a:r>
          </a:p>
        </p:txBody>
      </p:sp>
      <p:sp>
        <p:nvSpPr>
          <p:cNvPr id="10" name="AutoShape 10"/>
          <p:cNvSpPr/>
          <p:nvPr/>
        </p:nvSpPr>
        <p:spPr>
          <a:xfrm rot="9483628">
            <a:off x="6075328" y="4876800"/>
            <a:ext cx="3900473" cy="0"/>
          </a:xfrm>
          <a:prstGeom prst="line">
            <a:avLst/>
          </a:prstGeom>
          <a:ln w="9525" cap="rnd">
            <a:solidFill>
              <a:srgbClr val="4F81BD"/>
            </a:solidFill>
            <a:prstDash val="solid"/>
            <a:headEnd type="none" w="sm" len="sm"/>
            <a:tailEnd type="triangle" w="lg"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Encoder</a:t>
            </a:r>
          </a:p>
        </p:txBody>
      </p:sp>
      <p:sp>
        <p:nvSpPr>
          <p:cNvPr id="6" name="TextBox 6"/>
          <p:cNvSpPr txBox="1"/>
          <p:nvPr/>
        </p:nvSpPr>
        <p:spPr>
          <a:xfrm>
            <a:off x="6312769" y="151078"/>
            <a:ext cx="5662461"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Multi-head Attention</a:t>
            </a:r>
          </a:p>
        </p:txBody>
      </p:sp>
      <p:sp>
        <p:nvSpPr>
          <p:cNvPr id="7" name="TextBox 7"/>
          <p:cNvSpPr txBox="1"/>
          <p:nvPr/>
        </p:nvSpPr>
        <p:spPr>
          <a:xfrm>
            <a:off x="396240" y="1474470"/>
            <a:ext cx="15971520" cy="802308"/>
          </a:xfrm>
          <a:prstGeom prst="rect">
            <a:avLst/>
          </a:prstGeom>
        </p:spPr>
        <p:txBody>
          <a:bodyPr lIns="0" tIns="0" rIns="0" bIns="0" rtlCol="0" anchor="t">
            <a:spAutoFit/>
          </a:bodyPr>
          <a:lstStyle/>
          <a:p>
            <a:pPr algn="l">
              <a:lnSpc>
                <a:spcPts val="3081"/>
              </a:lnSpc>
            </a:pPr>
            <a:r>
              <a:rPr lang="en-US" sz="2400" b="1" spc="22">
                <a:solidFill>
                  <a:srgbClr val="000000"/>
                </a:solidFill>
                <a:latin typeface="TT Rounds Condensed Bold"/>
                <a:ea typeface="TT Rounds Condensed Bold"/>
                <a:cs typeface="TT Rounds Condensed Bold"/>
                <a:sym typeface="TT Rounds Condensed Bold"/>
              </a:rPr>
              <a:t>4- Pondération des valeurs (Values)</a:t>
            </a:r>
            <a:r>
              <a:rPr lang="en-US" sz="2400" spc="22">
                <a:solidFill>
                  <a:srgbClr val="000000"/>
                </a:solidFill>
                <a:latin typeface="TT Rounds Condensed"/>
                <a:ea typeface="TT Rounds Condensed"/>
                <a:cs typeface="TT Rounds Condensed"/>
                <a:sym typeface="TT Rounds Condensed"/>
              </a:rPr>
              <a:t> </a:t>
            </a:r>
            <a:r>
              <a:rPr lang="en-US" sz="2400" b="1" spc="22">
                <a:solidFill>
                  <a:srgbClr val="000000"/>
                </a:solidFill>
                <a:latin typeface="TT Rounds Condensed Bold"/>
                <a:ea typeface="TT Rounds Condensed Bold"/>
                <a:cs typeface="TT Rounds Condensed Bold"/>
                <a:sym typeface="TT Rounds Condensed Bold"/>
              </a:rPr>
              <a:t>:</a:t>
            </a:r>
            <a:r>
              <a:rPr lang="en-US" sz="2400" spc="22">
                <a:solidFill>
                  <a:srgbClr val="000000"/>
                </a:solidFill>
                <a:latin typeface="TT Rounds Condensed"/>
                <a:ea typeface="TT Rounds Condensed"/>
                <a:cs typeface="TT Rounds Condensed"/>
                <a:sym typeface="TT Rounds Condensed"/>
              </a:rPr>
              <a:t> Après avoir appliqué softmax, chaque score est transformé en un poids d'attention. Ces poids sont utilisés pour pondérer les valeurs (V) correspondantes, et l'on calcule la sortie du mécanisme d'attention.</a:t>
            </a:r>
          </a:p>
        </p:txBody>
      </p:sp>
      <p:sp>
        <p:nvSpPr>
          <p:cNvPr id="8" name="Freeform 8"/>
          <p:cNvSpPr/>
          <p:nvPr/>
        </p:nvSpPr>
        <p:spPr>
          <a:xfrm>
            <a:off x="4800600" y="2999592"/>
            <a:ext cx="7019157" cy="2038350"/>
          </a:xfrm>
          <a:custGeom>
            <a:avLst/>
            <a:gdLst/>
            <a:ahLst/>
            <a:cxnLst/>
            <a:rect l="l" t="t" r="r" b="b"/>
            <a:pathLst>
              <a:path w="7019157" h="2038350">
                <a:moveTo>
                  <a:pt x="0" y="0"/>
                </a:moveTo>
                <a:lnTo>
                  <a:pt x="7019157" y="0"/>
                </a:lnTo>
                <a:lnTo>
                  <a:pt x="7019157" y="2038350"/>
                </a:lnTo>
                <a:lnTo>
                  <a:pt x="0" y="2038350"/>
                </a:lnTo>
                <a:lnTo>
                  <a:pt x="0" y="0"/>
                </a:lnTo>
                <a:close/>
              </a:path>
            </a:pathLst>
          </a:custGeom>
          <a:blipFill>
            <a:blip r:embed="rId5"/>
            <a:stretch>
              <a:fillRect/>
            </a:stretch>
          </a:blipFill>
        </p:spPr>
      </p:sp>
      <p:sp>
        <p:nvSpPr>
          <p:cNvPr id="9" name="TextBox 9"/>
          <p:cNvSpPr txBox="1"/>
          <p:nvPr/>
        </p:nvSpPr>
        <p:spPr>
          <a:xfrm>
            <a:off x="674413" y="4640719"/>
            <a:ext cx="2652562" cy="1965282"/>
          </a:xfrm>
          <a:prstGeom prst="rect">
            <a:avLst/>
          </a:prstGeom>
        </p:spPr>
        <p:txBody>
          <a:bodyPr lIns="0" tIns="0" rIns="0" bIns="0" rtlCol="0" anchor="t">
            <a:spAutoFit/>
          </a:bodyPr>
          <a:lstStyle/>
          <a:p>
            <a:pPr algn="just">
              <a:lnSpc>
                <a:spcPts val="3081"/>
              </a:lnSpc>
            </a:pPr>
            <a:r>
              <a:rPr lang="en-US" sz="2400" spc="22" dirty="0">
                <a:solidFill>
                  <a:srgbClr val="000000"/>
                </a:solidFill>
                <a:latin typeface="TT Rounds Condensed"/>
                <a:ea typeface="TT Rounds Condensed"/>
                <a:cs typeface="TT Rounds Condensed"/>
                <a:sym typeface="TT Rounds Condensed"/>
              </a:rPr>
              <a:t>La </a:t>
            </a:r>
            <a:r>
              <a:rPr lang="en-US" sz="2400" spc="22" dirty="0" err="1">
                <a:solidFill>
                  <a:srgbClr val="000000"/>
                </a:solidFill>
                <a:latin typeface="TT Rounds Condensed"/>
                <a:ea typeface="TT Rounds Condensed"/>
                <a:cs typeface="TT Rounds Condensed"/>
                <a:sym typeface="TT Rounds Condensed"/>
              </a:rPr>
              <a:t>pondération</a:t>
            </a:r>
            <a:r>
              <a:rPr lang="en-US" sz="2400" spc="22" dirty="0">
                <a:solidFill>
                  <a:srgbClr val="000000"/>
                </a:solidFill>
                <a:latin typeface="TT Rounds Condensed"/>
                <a:ea typeface="TT Rounds Condensed"/>
                <a:cs typeface="TT Rounds Condensed"/>
                <a:sym typeface="TT Rounds Condensed"/>
              </a:rPr>
              <a:t> des </a:t>
            </a:r>
            <a:r>
              <a:rPr lang="en-US" sz="2400" spc="22" dirty="0" err="1">
                <a:solidFill>
                  <a:srgbClr val="000000"/>
                </a:solidFill>
                <a:latin typeface="TT Rounds Condensed"/>
                <a:sym typeface="TT Rounds Condensed Bold"/>
              </a:rPr>
              <a:t>Valeurs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s'effectue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multipliant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chaque</a:t>
            </a:r>
            <a:r>
              <a:rPr lang="en-US" sz="2400" spc="22" dirty="0">
                <a:solidFill>
                  <a:srgbClr val="000000"/>
                </a:solidFill>
                <a:latin typeface="TT Rounds Condensed"/>
                <a:sym typeface="TT Rounds Condensed"/>
              </a:rPr>
              <a:t> </a:t>
            </a:r>
            <a:r>
              <a:rPr lang="en-US" sz="2400" spc="22" dirty="0">
                <a:solidFill>
                  <a:srgbClr val="000000"/>
                </a:solidFill>
                <a:latin typeface="TT Rounds Condensed"/>
                <a:sym typeface="TT Rounds Condensed Bold"/>
              </a:rPr>
              <a:t>Valeur</a:t>
            </a:r>
            <a:r>
              <a:rPr lang="en-US" sz="2400" spc="22" dirty="0">
                <a:solidFill>
                  <a:srgbClr val="000000"/>
                </a:solidFill>
                <a:latin typeface="TT Rounds Condensed"/>
                <a:sym typeface="TT Rounds Condensed"/>
              </a:rPr>
              <a:t>  </a:t>
            </a:r>
            <a:r>
              <a:rPr lang="en-US" sz="2400" spc="22" dirty="0">
                <a:solidFill>
                  <a:srgbClr val="000000"/>
                </a:solidFill>
                <a:latin typeface="TT Rounds Condensed"/>
                <a:ea typeface="TT Rounds Condensed"/>
                <a:cs typeface="TT Rounds Condensed"/>
                <a:sym typeface="TT Rounds Condensed"/>
              </a:rPr>
              <a:t>par son </a:t>
            </a:r>
            <a:r>
              <a:rPr lang="en-US" sz="2400" spc="22" dirty="0" err="1">
                <a:solidFill>
                  <a:srgbClr val="000000"/>
                </a:solidFill>
                <a:latin typeface="TT Rounds Condensed"/>
                <a:ea typeface="TT Rounds Condensed"/>
                <a:cs typeface="TT Rounds Condensed"/>
                <a:sym typeface="TT Rounds Condensed"/>
              </a:rPr>
              <a:t>poids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d'attention</a:t>
            </a:r>
            <a:r>
              <a:rPr lang="en-US" sz="2400" spc="22" dirty="0">
                <a:solidFill>
                  <a:srgbClr val="000000"/>
                </a:solidFill>
                <a:latin typeface="TT Rounds Condensed"/>
                <a:ea typeface="TT Rounds Condensed"/>
                <a:cs typeface="TT Rounds Condensed"/>
                <a:sym typeface="TT Rounds Condensed"/>
              </a:rPr>
              <a:t> </a:t>
            </a:r>
          </a:p>
        </p:txBody>
      </p:sp>
      <p:sp>
        <p:nvSpPr>
          <p:cNvPr id="10" name="TextBox 10"/>
          <p:cNvSpPr txBox="1"/>
          <p:nvPr/>
        </p:nvSpPr>
        <p:spPr>
          <a:xfrm>
            <a:off x="5818277" y="6324600"/>
            <a:ext cx="4024162" cy="2382997"/>
          </a:xfrm>
          <a:prstGeom prst="rect">
            <a:avLst/>
          </a:prstGeom>
        </p:spPr>
        <p:txBody>
          <a:bodyPr lIns="0" tIns="0" rIns="0" bIns="0" rtlCol="0" anchor="t">
            <a:spAutoFit/>
          </a:bodyPr>
          <a:lstStyle/>
          <a:p>
            <a:pPr algn="just">
              <a:lnSpc>
                <a:spcPts val="3081"/>
              </a:lnSpc>
            </a:pPr>
            <a:r>
              <a:rPr lang="en-US" sz="2400" spc="22" dirty="0" err="1">
                <a:solidFill>
                  <a:srgbClr val="000000"/>
                </a:solidFill>
                <a:latin typeface="TT Rounds Condensed"/>
                <a:ea typeface="TT Rounds Condensed"/>
                <a:cs typeface="TT Rounds Condensed"/>
                <a:sym typeface="TT Rounds Condensed"/>
              </a:rPr>
              <a:t>C'est</a:t>
            </a:r>
            <a:r>
              <a:rPr lang="en-US" sz="2400" spc="22" dirty="0">
                <a:solidFill>
                  <a:srgbClr val="000000"/>
                </a:solidFill>
                <a:latin typeface="TT Rounds Condensed"/>
                <a:ea typeface="TT Rounds Condensed"/>
                <a:cs typeface="TT Rounds Condensed"/>
                <a:sym typeface="TT Rounds Condensed"/>
              </a:rPr>
              <a:t>-à-dire que </a:t>
            </a:r>
            <a:r>
              <a:rPr lang="en-US" sz="2400" spc="22" dirty="0" err="1">
                <a:solidFill>
                  <a:srgbClr val="000000"/>
                </a:solidFill>
                <a:latin typeface="TT Rounds Condensed"/>
                <a:ea typeface="TT Rounds Condensed"/>
                <a:cs typeface="TT Rounds Condensed"/>
                <a:sym typeface="TT Rounds Condensed"/>
              </a:rPr>
              <a:t>l'output</a:t>
            </a:r>
            <a:r>
              <a:rPr lang="en-US" sz="2400" spc="22" dirty="0">
                <a:solidFill>
                  <a:srgbClr val="000000"/>
                </a:solidFill>
                <a:latin typeface="TT Rounds Condensed"/>
                <a:ea typeface="TT Rounds Condensed"/>
                <a:cs typeface="TT Rounds Condensed"/>
                <a:sym typeface="TT Rounds Condensed"/>
              </a:rPr>
              <a:t> final pour le mot </a:t>
            </a:r>
            <a:r>
              <a:rPr lang="en-US" sz="2400" b="1" spc="22" dirty="0" err="1">
                <a:solidFill>
                  <a:srgbClr val="000000"/>
                </a:solidFill>
                <a:latin typeface="TT Rounds Condensed Bold"/>
                <a:ea typeface="TT Rounds Condensed"/>
                <a:cs typeface="TT Rounds Condensed"/>
                <a:sym typeface="TT Rounds Condensed Bold"/>
              </a:rPr>
              <a:t>i</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somme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pondérée</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toutes</a:t>
            </a:r>
            <a:r>
              <a:rPr lang="en-US" sz="2400" spc="22" dirty="0">
                <a:solidFill>
                  <a:srgbClr val="000000"/>
                </a:solidFill>
                <a:latin typeface="TT Rounds Condensed"/>
                <a:ea typeface="TT Rounds Condensed"/>
                <a:cs typeface="TT Rounds Condensed"/>
                <a:sym typeface="TT Rounds Condensed"/>
              </a:rPr>
              <a:t> les Values , avec les </a:t>
            </a:r>
            <a:r>
              <a:rPr lang="en-US" sz="2400" spc="22" dirty="0" err="1">
                <a:solidFill>
                  <a:srgbClr val="000000"/>
                </a:solidFill>
                <a:latin typeface="TT Rounds Condensed"/>
                <a:ea typeface="TT Rounds Condensed"/>
                <a:cs typeface="TT Rounds Condensed"/>
                <a:sym typeface="TT Rounds Condensed"/>
              </a:rPr>
              <a:t>poids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d'attention</a:t>
            </a:r>
            <a:r>
              <a:rPr lang="en-US" sz="2400" spc="22" dirty="0">
                <a:solidFill>
                  <a:srgbClr val="000000"/>
                </a:solidFill>
                <a:latin typeface="TT Rounds Condensed"/>
                <a:ea typeface="TT Rounds Condensed"/>
                <a:cs typeface="TT Rounds Condensed"/>
                <a:sym typeface="TT Rounds Condensed"/>
              </a:rPr>
              <a:t> </a:t>
            </a:r>
            <a:r>
              <a:rPr lang="en-US" sz="2400" b="1" spc="22" dirty="0">
                <a:solidFill>
                  <a:srgbClr val="000000"/>
                </a:solidFill>
                <a:latin typeface="TT Rounds Condensed Bold"/>
                <a:ea typeface="TT Rounds Condensed Bold"/>
                <a:cs typeface="TT Rounds Condensed Bold"/>
                <a:sym typeface="TT Rounds Condensed Bold"/>
              </a:rPr>
              <a:t> </a:t>
            </a:r>
            <a:r>
              <a:rPr lang="en-US" sz="2400" spc="22" dirty="0" err="1">
                <a:solidFill>
                  <a:srgbClr val="000000"/>
                </a:solidFill>
                <a:latin typeface="TT Rounds Condensed"/>
                <a:ea typeface="TT Rounds Condensed"/>
                <a:cs typeface="TT Rounds Condensed"/>
                <a:sym typeface="TT Rounds Condensed"/>
              </a:rPr>
              <a:t>comme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facteurs</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pondération</a:t>
            </a:r>
            <a:r>
              <a:rPr lang="en-US" sz="2400" spc="22" dirty="0">
                <a:solidFill>
                  <a:srgbClr val="000000"/>
                </a:solidFill>
                <a:latin typeface="TT Rounds Condensed"/>
                <a:ea typeface="TT Rounds Condensed"/>
                <a:cs typeface="TT Rounds Condensed"/>
                <a:sym typeface="TT Rounds Condensed"/>
              </a:rPr>
              <a:t>.</a:t>
            </a:r>
          </a:p>
        </p:txBody>
      </p:sp>
      <p:sp>
        <p:nvSpPr>
          <p:cNvPr id="11" name="AutoShape 11"/>
          <p:cNvSpPr/>
          <p:nvPr/>
        </p:nvSpPr>
        <p:spPr>
          <a:xfrm rot="3076949" flipV="1">
            <a:off x="3593012" y="5872973"/>
            <a:ext cx="1633365" cy="630672"/>
          </a:xfrm>
          <a:prstGeom prst="line">
            <a:avLst/>
          </a:prstGeom>
          <a:ln w="9525" cap="rnd">
            <a:solidFill>
              <a:srgbClr val="4F81BD"/>
            </a:solidFill>
            <a:prstDash val="solid"/>
            <a:headEnd type="none" w="sm" len="sm"/>
            <a:tailEnd type="triangle" w="lg" len="med"/>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Encoder</a:t>
            </a:r>
          </a:p>
        </p:txBody>
      </p:sp>
      <p:sp>
        <p:nvSpPr>
          <p:cNvPr id="6" name="TextBox 6"/>
          <p:cNvSpPr txBox="1"/>
          <p:nvPr/>
        </p:nvSpPr>
        <p:spPr>
          <a:xfrm>
            <a:off x="6312769" y="151078"/>
            <a:ext cx="5662461"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Add &amp; Norm</a:t>
            </a:r>
          </a:p>
        </p:txBody>
      </p:sp>
      <p:grpSp>
        <p:nvGrpSpPr>
          <p:cNvPr id="7" name="Group 7"/>
          <p:cNvGrpSpPr/>
          <p:nvPr/>
        </p:nvGrpSpPr>
        <p:grpSpPr>
          <a:xfrm>
            <a:off x="10134600" y="2095500"/>
            <a:ext cx="6431028" cy="6912940"/>
            <a:chOff x="0" y="0"/>
            <a:chExt cx="8574704" cy="9217253"/>
          </a:xfrm>
        </p:grpSpPr>
        <p:sp>
          <p:nvSpPr>
            <p:cNvPr id="8" name="Freeform 8"/>
            <p:cNvSpPr/>
            <p:nvPr/>
          </p:nvSpPr>
          <p:spPr>
            <a:xfrm>
              <a:off x="0" y="0"/>
              <a:ext cx="8574659" cy="9217279"/>
            </a:xfrm>
            <a:custGeom>
              <a:avLst/>
              <a:gdLst/>
              <a:ahLst/>
              <a:cxnLst/>
              <a:rect l="l" t="t" r="r" b="b"/>
              <a:pathLst>
                <a:path w="8574659" h="9217279">
                  <a:moveTo>
                    <a:pt x="0" y="0"/>
                  </a:moveTo>
                  <a:lnTo>
                    <a:pt x="8574659" y="0"/>
                  </a:lnTo>
                  <a:lnTo>
                    <a:pt x="8574659" y="9217279"/>
                  </a:lnTo>
                  <a:lnTo>
                    <a:pt x="0" y="9217279"/>
                  </a:lnTo>
                  <a:lnTo>
                    <a:pt x="0" y="0"/>
                  </a:lnTo>
                  <a:close/>
                </a:path>
              </a:pathLst>
            </a:custGeom>
            <a:blipFill>
              <a:blip r:embed="rId5"/>
              <a:stretch>
                <a:fillRect/>
              </a:stretch>
            </a:blipFill>
          </p:spPr>
          <p:txBody>
            <a:bodyPr/>
            <a:lstStyle/>
            <a:p>
              <a:endParaRPr lang="fr-FR" dirty="0"/>
            </a:p>
          </p:txBody>
        </p:sp>
      </p:grpSp>
      <p:grpSp>
        <p:nvGrpSpPr>
          <p:cNvPr id="9" name="Group 9"/>
          <p:cNvGrpSpPr/>
          <p:nvPr/>
        </p:nvGrpSpPr>
        <p:grpSpPr>
          <a:xfrm>
            <a:off x="11125200" y="5905500"/>
            <a:ext cx="2727137" cy="533365"/>
            <a:chOff x="0" y="0"/>
            <a:chExt cx="3636182" cy="711153"/>
          </a:xfrm>
        </p:grpSpPr>
        <p:sp>
          <p:nvSpPr>
            <p:cNvPr id="10" name="Freeform 10"/>
            <p:cNvSpPr/>
            <p:nvPr/>
          </p:nvSpPr>
          <p:spPr>
            <a:xfrm>
              <a:off x="0" y="0"/>
              <a:ext cx="3636137" cy="711200"/>
            </a:xfrm>
            <a:custGeom>
              <a:avLst/>
              <a:gdLst/>
              <a:ahLst/>
              <a:cxnLst/>
              <a:rect l="l" t="t" r="r" b="b"/>
              <a:pathLst>
                <a:path w="3636137" h="711200">
                  <a:moveTo>
                    <a:pt x="3366008" y="29337"/>
                  </a:moveTo>
                  <a:cubicBezTo>
                    <a:pt x="3502279" y="29337"/>
                    <a:pt x="3613277" y="175387"/>
                    <a:pt x="3613277" y="354838"/>
                  </a:cubicBezTo>
                  <a:cubicBezTo>
                    <a:pt x="3613277" y="534289"/>
                    <a:pt x="3502406" y="680339"/>
                    <a:pt x="3366008" y="680339"/>
                  </a:cubicBezTo>
                  <a:lnTo>
                    <a:pt x="270129" y="680339"/>
                  </a:lnTo>
                  <a:cubicBezTo>
                    <a:pt x="133858" y="680212"/>
                    <a:pt x="22860" y="534289"/>
                    <a:pt x="22860" y="354838"/>
                  </a:cubicBezTo>
                  <a:cubicBezTo>
                    <a:pt x="22860" y="175387"/>
                    <a:pt x="133858" y="29337"/>
                    <a:pt x="270129" y="29337"/>
                  </a:cubicBezTo>
                  <a:lnTo>
                    <a:pt x="3366008" y="29337"/>
                  </a:lnTo>
                  <a:moveTo>
                    <a:pt x="3366008" y="0"/>
                  </a:moveTo>
                  <a:lnTo>
                    <a:pt x="270129" y="0"/>
                  </a:lnTo>
                  <a:cubicBezTo>
                    <a:pt x="120904" y="0"/>
                    <a:pt x="0" y="159004"/>
                    <a:pt x="0" y="355600"/>
                  </a:cubicBezTo>
                  <a:cubicBezTo>
                    <a:pt x="0" y="552196"/>
                    <a:pt x="120904" y="711200"/>
                    <a:pt x="270129" y="711200"/>
                  </a:cubicBezTo>
                  <a:lnTo>
                    <a:pt x="3366008" y="711200"/>
                  </a:lnTo>
                  <a:cubicBezTo>
                    <a:pt x="3515360" y="711200"/>
                    <a:pt x="3636137" y="552196"/>
                    <a:pt x="3636137" y="355600"/>
                  </a:cubicBezTo>
                  <a:cubicBezTo>
                    <a:pt x="3635629" y="159004"/>
                    <a:pt x="3514725" y="0"/>
                    <a:pt x="3366008" y="0"/>
                  </a:cubicBezTo>
                  <a:close/>
                </a:path>
              </a:pathLst>
            </a:custGeom>
            <a:gradFill rotWithShape="1">
              <a:gsLst>
                <a:gs pos="0">
                  <a:srgbClr val="FF3131">
                    <a:alpha val="100000"/>
                  </a:srgbClr>
                </a:gs>
                <a:gs pos="100000">
                  <a:srgbClr val="FF914D">
                    <a:alpha val="100000"/>
                  </a:srgbClr>
                </a:gs>
              </a:gsLst>
              <a:lin ang="0"/>
            </a:gradFill>
          </p:spPr>
        </p:sp>
      </p:grpSp>
      <p:sp>
        <p:nvSpPr>
          <p:cNvPr id="11" name="TextBox 11"/>
          <p:cNvSpPr txBox="1"/>
          <p:nvPr/>
        </p:nvSpPr>
        <p:spPr>
          <a:xfrm>
            <a:off x="720612" y="2951564"/>
            <a:ext cx="8331948" cy="1118414"/>
          </a:xfrm>
          <a:prstGeom prst="rect">
            <a:avLst/>
          </a:prstGeom>
        </p:spPr>
        <p:txBody>
          <a:bodyPr lIns="0" tIns="0" rIns="0" bIns="0" rtlCol="0" anchor="t">
            <a:spAutoFit/>
          </a:bodyPr>
          <a:lstStyle/>
          <a:p>
            <a:pPr algn="just">
              <a:lnSpc>
                <a:spcPts val="2879"/>
              </a:lnSpc>
            </a:pPr>
            <a:r>
              <a:rPr lang="en-US" sz="2400" b="1" spc="22" dirty="0">
                <a:solidFill>
                  <a:srgbClr val="000000"/>
                </a:solidFill>
                <a:latin typeface="TT Rounds Condensed Bold"/>
                <a:ea typeface="TT Rounds Condensed Bold"/>
                <a:cs typeface="TT Rounds Condensed Bold"/>
                <a:sym typeface="TT Rounds Condensed Bold"/>
              </a:rPr>
              <a:t>1.Ajout </a:t>
            </a:r>
            <a:r>
              <a:rPr lang="en-US" sz="2400" b="1" spc="22" dirty="0" err="1">
                <a:solidFill>
                  <a:srgbClr val="000000"/>
                </a:solidFill>
                <a:latin typeface="TT Rounds Condensed Bold"/>
                <a:ea typeface="TT Rounds Condensed Bold"/>
                <a:cs typeface="TT Rounds Condensed Bold"/>
                <a:sym typeface="TT Rounds Condensed Bold"/>
              </a:rPr>
              <a:t>Résiduel</a:t>
            </a:r>
            <a:r>
              <a:rPr lang="en-US" sz="2400" spc="22" dirty="0">
                <a:solidFill>
                  <a:srgbClr val="000000"/>
                </a:solidFill>
                <a:latin typeface="TT Rounds Condensed"/>
                <a:ea typeface="TT Rounds Condensed"/>
                <a:cs typeface="TT Rounds Condensed"/>
                <a:sym typeface="TT Rounds Condensed"/>
              </a:rPr>
              <a:t> : </a:t>
            </a:r>
            <a:r>
              <a:rPr lang="en-US" sz="2400" spc="22" dirty="0" err="1">
                <a:solidFill>
                  <a:srgbClr val="000000"/>
                </a:solidFill>
                <a:latin typeface="TT Rounds Condensed"/>
                <a:ea typeface="TT Rounds Condensed"/>
                <a:cs typeface="TT Rounds Condensed"/>
                <a:sym typeface="TT Rounds Condensed"/>
              </a:rPr>
              <a:t>L'addition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résiduelle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opération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où</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l'entrée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originale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avant</a:t>
            </a:r>
            <a:r>
              <a:rPr lang="en-US" sz="2400" spc="22" dirty="0">
                <a:solidFill>
                  <a:srgbClr val="000000"/>
                </a:solidFill>
                <a:latin typeface="TT Rounds Condensed"/>
                <a:ea typeface="TT Rounds Condensed"/>
                <a:cs typeface="TT Rounds Condensed"/>
                <a:sym typeface="TT Rounds Condensed"/>
              </a:rPr>
              <a:t> la transformation Feed-Forward)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ajoutée</a:t>
            </a:r>
            <a:r>
              <a:rPr lang="en-US" sz="2400" spc="22" dirty="0">
                <a:solidFill>
                  <a:srgbClr val="000000"/>
                </a:solidFill>
                <a:latin typeface="TT Rounds Condensed"/>
                <a:ea typeface="TT Rounds Condensed"/>
                <a:cs typeface="TT Rounds Condensed"/>
                <a:sym typeface="TT Rounds Condensed"/>
              </a:rPr>
              <a:t> à la sortie de la </a:t>
            </a:r>
            <a:r>
              <a:rPr lang="en-US" sz="2400" spc="22" dirty="0" err="1">
                <a:solidFill>
                  <a:srgbClr val="000000"/>
                </a:solidFill>
                <a:latin typeface="TT Rounds Condensed"/>
                <a:ea typeface="TT Rounds Condensed"/>
                <a:cs typeface="TT Rounds Condensed"/>
                <a:sym typeface="TT Rounds Condensed"/>
              </a:rPr>
              <a:t>deuxième</a:t>
            </a:r>
            <a:r>
              <a:rPr lang="en-US" sz="2400" spc="22" dirty="0">
                <a:solidFill>
                  <a:srgbClr val="000000"/>
                </a:solidFill>
                <a:latin typeface="TT Rounds Condensed"/>
                <a:ea typeface="TT Rounds Condensed"/>
                <a:cs typeface="TT Rounds Condensed"/>
                <a:sym typeface="TT Rounds Condensed"/>
              </a:rPr>
              <a:t> couche Feed-Forward.</a:t>
            </a:r>
          </a:p>
        </p:txBody>
      </p:sp>
      <p:sp>
        <p:nvSpPr>
          <p:cNvPr id="12" name="TextBox 12"/>
          <p:cNvSpPr txBox="1"/>
          <p:nvPr/>
        </p:nvSpPr>
        <p:spPr>
          <a:xfrm>
            <a:off x="720612" y="5423547"/>
            <a:ext cx="8331948" cy="1487745"/>
          </a:xfrm>
          <a:prstGeom prst="rect">
            <a:avLst/>
          </a:prstGeom>
        </p:spPr>
        <p:txBody>
          <a:bodyPr lIns="0" tIns="0" rIns="0" bIns="0" rtlCol="0" anchor="t">
            <a:spAutoFit/>
          </a:bodyPr>
          <a:lstStyle/>
          <a:p>
            <a:pPr algn="just">
              <a:lnSpc>
                <a:spcPts val="2879"/>
              </a:lnSpc>
            </a:pPr>
            <a:r>
              <a:rPr lang="en-US" sz="2400" b="1" spc="22" dirty="0">
                <a:solidFill>
                  <a:srgbClr val="000000"/>
                </a:solidFill>
                <a:latin typeface="TT Rounds Condensed Bold"/>
                <a:ea typeface="TT Rounds Condensed Bold"/>
                <a:cs typeface="TT Rounds Condensed Bold"/>
                <a:sym typeface="TT Rounds Condensed Bold"/>
              </a:rPr>
              <a:t>2.Normalisation de Couche</a:t>
            </a:r>
            <a:r>
              <a:rPr lang="en-US" sz="2400" spc="22" dirty="0">
                <a:solidFill>
                  <a:srgbClr val="000000"/>
                </a:solidFill>
                <a:latin typeface="TT Rounds Condensed"/>
                <a:ea typeface="TT Rounds Condensed"/>
                <a:cs typeface="TT Rounds Condensed"/>
                <a:sym typeface="TT Rounds Condensed"/>
              </a:rPr>
              <a:t> : Après </a:t>
            </a:r>
            <a:r>
              <a:rPr lang="en-US" sz="2400" spc="22" dirty="0" err="1">
                <a:solidFill>
                  <a:srgbClr val="000000"/>
                </a:solidFill>
                <a:latin typeface="TT Rounds Condensed"/>
                <a:ea typeface="TT Rounds Condensed"/>
                <a:cs typeface="TT Rounds Condensed"/>
                <a:sym typeface="TT Rounds Condensed"/>
              </a:rPr>
              <a:t>l'ajout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résiduel</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normalisation</a:t>
            </a:r>
            <a:r>
              <a:rPr lang="en-US" sz="2400" spc="22" dirty="0">
                <a:solidFill>
                  <a:srgbClr val="000000"/>
                </a:solidFill>
                <a:latin typeface="TT Rounds Condensed"/>
                <a:ea typeface="TT Rounds Condensed"/>
                <a:cs typeface="TT Rounds Condensed"/>
                <a:sym typeface="TT Rounds Condensed"/>
              </a:rPr>
              <a:t> de couche (Layer Normalization)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appliquée</a:t>
            </a:r>
            <a:r>
              <a:rPr lang="en-US" sz="2400" spc="22" dirty="0">
                <a:solidFill>
                  <a:srgbClr val="000000"/>
                </a:solidFill>
                <a:latin typeface="TT Rounds Condensed"/>
                <a:ea typeface="TT Rounds Condensed"/>
                <a:cs typeface="TT Rounds Condensed"/>
                <a:sym typeface="TT Rounds Condensed"/>
              </a:rPr>
              <a:t> pour </a:t>
            </a:r>
            <a:r>
              <a:rPr lang="en-US" sz="2400" spc="22" dirty="0" err="1">
                <a:solidFill>
                  <a:srgbClr val="000000"/>
                </a:solidFill>
                <a:latin typeface="TT Rounds Condensed"/>
                <a:ea typeface="TT Rounds Condensed"/>
                <a:cs typeface="TT Rounds Condensed"/>
                <a:sym typeface="TT Rounds Condensed"/>
              </a:rPr>
              <a:t>stabiliser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l'entraînement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ajustant</a:t>
            </a:r>
            <a:r>
              <a:rPr lang="en-US" sz="2400" spc="22" dirty="0">
                <a:solidFill>
                  <a:srgbClr val="000000"/>
                </a:solidFill>
                <a:latin typeface="TT Rounds Condensed"/>
                <a:ea typeface="TT Rounds Condensed"/>
                <a:cs typeface="TT Rounds Condensed"/>
                <a:sym typeface="TT Rounds Condensed"/>
              </a:rPr>
              <a:t> les activations pour </a:t>
            </a:r>
            <a:r>
              <a:rPr lang="en-US" sz="2400" spc="22" dirty="0" err="1">
                <a:solidFill>
                  <a:srgbClr val="000000"/>
                </a:solidFill>
                <a:latin typeface="TT Rounds Condensed"/>
                <a:ea typeface="TT Rounds Condensed"/>
                <a:cs typeface="TT Rounds Condensed"/>
                <a:sym typeface="TT Rounds Condensed"/>
              </a:rPr>
              <a:t>qu'elles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aient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moyenne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nulle</a:t>
            </a:r>
            <a:r>
              <a:rPr lang="en-US" sz="2400" spc="22" dirty="0">
                <a:solidFill>
                  <a:srgbClr val="000000"/>
                </a:solidFill>
                <a:latin typeface="TT Rounds Condensed"/>
                <a:ea typeface="TT Rounds Condensed"/>
                <a:cs typeface="TT Rounds Condensed"/>
                <a:sym typeface="TT Rounds Condensed"/>
              </a:rPr>
              <a:t> et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variance </a:t>
            </a:r>
            <a:r>
              <a:rPr lang="en-US" sz="2400" spc="22" dirty="0" err="1">
                <a:solidFill>
                  <a:srgbClr val="000000"/>
                </a:solidFill>
                <a:latin typeface="TT Rounds Condensed"/>
                <a:ea typeface="TT Rounds Condensed"/>
                <a:cs typeface="TT Rounds Condensed"/>
                <a:sym typeface="TT Rounds Condensed"/>
              </a:rPr>
              <a:t>égale</a:t>
            </a:r>
            <a:r>
              <a:rPr lang="en-US" sz="2400" spc="22" dirty="0">
                <a:solidFill>
                  <a:srgbClr val="000000"/>
                </a:solidFill>
                <a:latin typeface="TT Rounds Condensed"/>
                <a:ea typeface="TT Rounds Condensed"/>
                <a:cs typeface="TT Rounds Condensed"/>
                <a:sym typeface="TT Rounds Condensed"/>
              </a:rPr>
              <a:t> à 1.</a:t>
            </a:r>
          </a:p>
        </p:txBody>
      </p:sp>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A54DD228-9D93-7B67-B729-1471D1BDFCD5}"/>
                  </a:ext>
                </a:extLst>
              </p:cNvPr>
              <p:cNvSpPr txBox="1"/>
              <p:nvPr/>
            </p:nvSpPr>
            <p:spPr>
              <a:xfrm>
                <a:off x="-558194" y="4381500"/>
                <a:ext cx="104754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3600" i="1" dirty="0" smtClean="0">
                          <a:latin typeface="Cambria Math" panose="02040503050406030204" pitchFamily="18" charset="0"/>
                        </a:rPr>
                        <m:t>𝑂𝑢𝑡𝑝𝑢𝑡𝐹𝑖𝑛𝑎𝑙</m:t>
                      </m:r>
                      <m:r>
                        <a:rPr lang="fr-FR" sz="3600" i="1" dirty="0">
                          <a:latin typeface="Cambria Math" panose="02040503050406030204" pitchFamily="18" charset="0"/>
                        </a:rPr>
                        <m:t>=</m:t>
                      </m:r>
                      <m:r>
                        <a:rPr lang="fr-FR" sz="3600" i="1" dirty="0">
                          <a:latin typeface="Cambria Math" panose="02040503050406030204" pitchFamily="18" charset="0"/>
                        </a:rPr>
                        <m:t>𝐼𝑛𝑝𝑢𝑡</m:t>
                      </m:r>
                      <m:r>
                        <a:rPr lang="fr-FR" sz="3600" i="1" dirty="0">
                          <a:latin typeface="Cambria Math" panose="02040503050406030204" pitchFamily="18" charset="0"/>
                        </a:rPr>
                        <m:t>+</m:t>
                      </m:r>
                      <m:r>
                        <a:rPr lang="fr-FR" sz="3600" i="1" dirty="0">
                          <a:latin typeface="Cambria Math" panose="02040503050406030204" pitchFamily="18" charset="0"/>
                        </a:rPr>
                        <m:t>𝑂𝑢𝑡𝑝𝑢𝑡</m:t>
                      </m:r>
                      <m:r>
                        <a:rPr lang="fr-FR" sz="3600" i="1" dirty="0">
                          <a:latin typeface="Cambria Math" panose="02040503050406030204" pitchFamily="18" charset="0"/>
                        </a:rPr>
                        <m:t>​</m:t>
                      </m:r>
                    </m:oMath>
                  </m:oMathPara>
                </a14:m>
                <a:endParaRPr lang="fr-FR" sz="3600" dirty="0"/>
              </a:p>
            </p:txBody>
          </p:sp>
        </mc:Choice>
        <mc:Fallback>
          <p:sp>
            <p:nvSpPr>
              <p:cNvPr id="13" name="ZoneTexte 12">
                <a:extLst>
                  <a:ext uri="{FF2B5EF4-FFF2-40B4-BE49-F238E27FC236}">
                    <a16:creationId xmlns:a16="http://schemas.microsoft.com/office/drawing/2014/main" id="{A54DD228-9D93-7B67-B729-1471D1BDFCD5}"/>
                  </a:ext>
                </a:extLst>
              </p:cNvPr>
              <p:cNvSpPr txBox="1">
                <a:spLocks noRot="1" noChangeAspect="1" noMove="1" noResize="1" noEditPoints="1" noAdjustHandles="1" noChangeArrowheads="1" noChangeShapeType="1" noTextEdit="1"/>
              </p:cNvSpPr>
              <p:nvPr/>
            </p:nvSpPr>
            <p:spPr>
              <a:xfrm>
                <a:off x="-558194" y="4381500"/>
                <a:ext cx="10475494" cy="646331"/>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mc:Choice xmlns:a14="http://schemas.microsoft.com/office/drawing/2010/main" Requires="a14">
          <p:sp>
            <p:nvSpPr>
              <p:cNvPr id="14" name="ZoneTexte 13">
                <a:extLst>
                  <a:ext uri="{FF2B5EF4-FFF2-40B4-BE49-F238E27FC236}">
                    <a16:creationId xmlns:a16="http://schemas.microsoft.com/office/drawing/2014/main" id="{040E1261-AAA8-D9F1-8EC6-F3CED7933090}"/>
                  </a:ext>
                </a:extLst>
              </p:cNvPr>
              <p:cNvSpPr txBox="1"/>
              <p:nvPr/>
            </p:nvSpPr>
            <p:spPr>
              <a:xfrm>
                <a:off x="381000" y="7626945"/>
                <a:ext cx="818949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sz="3600" i="1" dirty="0" smtClean="0">
                          <a:latin typeface="Cambria Math" panose="02040503050406030204" pitchFamily="18" charset="0"/>
                        </a:rPr>
                        <m:t>𝐿𝑎𝑦𝑒𝑟𝑁𝑜𝑟𝑚</m:t>
                      </m:r>
                      <m:r>
                        <a:rPr lang="fr-FR" sz="3600" i="1" dirty="0">
                          <a:latin typeface="Cambria Math" panose="02040503050406030204" pitchFamily="18" charset="0"/>
                        </a:rPr>
                        <m:t>(</m:t>
                      </m:r>
                      <m:r>
                        <a:rPr lang="fr-FR" sz="3600" i="1" dirty="0">
                          <a:latin typeface="Cambria Math" panose="02040503050406030204" pitchFamily="18" charset="0"/>
                        </a:rPr>
                        <m:t>𝐼𝑛𝑝𝑢𝑡</m:t>
                      </m:r>
                      <m:r>
                        <a:rPr lang="fr-FR" sz="3600" i="1" dirty="0">
                          <a:latin typeface="Cambria Math" panose="02040503050406030204" pitchFamily="18" charset="0"/>
                        </a:rPr>
                        <m:t>+</m:t>
                      </m:r>
                      <m:r>
                        <a:rPr lang="fr-FR" sz="3600" i="1" dirty="0">
                          <a:latin typeface="Cambria Math" panose="02040503050406030204" pitchFamily="18" charset="0"/>
                        </a:rPr>
                        <m:t>𝑂𝑢𝑡𝑝𝑢𝑡</m:t>
                      </m:r>
                      <m:r>
                        <a:rPr lang="fr-FR" sz="3600" i="1" dirty="0">
                          <a:latin typeface="Cambria Math" panose="02040503050406030204" pitchFamily="18" charset="0"/>
                        </a:rPr>
                        <m:t>)</m:t>
                      </m:r>
                    </m:oMath>
                  </m:oMathPara>
                </a14:m>
                <a:endParaRPr lang="fr-FR" sz="3600" dirty="0"/>
              </a:p>
            </p:txBody>
          </p:sp>
        </mc:Choice>
        <mc:Fallback>
          <p:sp>
            <p:nvSpPr>
              <p:cNvPr id="14" name="ZoneTexte 13">
                <a:extLst>
                  <a:ext uri="{FF2B5EF4-FFF2-40B4-BE49-F238E27FC236}">
                    <a16:creationId xmlns:a16="http://schemas.microsoft.com/office/drawing/2014/main" id="{040E1261-AAA8-D9F1-8EC6-F3CED7933090}"/>
                  </a:ext>
                </a:extLst>
              </p:cNvPr>
              <p:cNvSpPr txBox="1">
                <a:spLocks noRot="1" noChangeAspect="1" noMove="1" noResize="1" noEditPoints="1" noAdjustHandles="1" noChangeArrowheads="1" noChangeShapeType="1" noTextEdit="1"/>
              </p:cNvSpPr>
              <p:nvPr/>
            </p:nvSpPr>
            <p:spPr>
              <a:xfrm>
                <a:off x="381000" y="7626945"/>
                <a:ext cx="8189494" cy="646331"/>
              </a:xfrm>
              <a:prstGeom prst="rect">
                <a:avLst/>
              </a:prstGeom>
              <a:blipFill>
                <a:blip r:embed="rId7"/>
                <a:stretch>
                  <a:fillRect/>
                </a:stretch>
              </a:blipFill>
            </p:spPr>
            <p:txBody>
              <a:bodyPr/>
              <a:lstStyle/>
              <a:p>
                <a:r>
                  <a:rPr lang="fr-FR">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2">
              <a:extLst>
                <a:ext uri="{96DAC541-7B7A-43D3-8B79-37D633B846F1}">
                  <asvg:svgBlip xmlns:asvg="http://schemas.microsoft.com/office/drawing/2016/SVG/main" r:embed="rId3"/>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Encoder</a:t>
            </a:r>
          </a:p>
        </p:txBody>
      </p:sp>
      <p:sp>
        <p:nvSpPr>
          <p:cNvPr id="6" name="TextBox 6"/>
          <p:cNvSpPr txBox="1"/>
          <p:nvPr/>
        </p:nvSpPr>
        <p:spPr>
          <a:xfrm>
            <a:off x="6135675" y="75969"/>
            <a:ext cx="5662461"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Feed-Forword</a:t>
            </a:r>
          </a:p>
        </p:txBody>
      </p:sp>
      <p:sp>
        <p:nvSpPr>
          <p:cNvPr id="7" name="TextBox 7"/>
          <p:cNvSpPr txBox="1"/>
          <p:nvPr/>
        </p:nvSpPr>
        <p:spPr>
          <a:xfrm>
            <a:off x="2178750" y="3770997"/>
            <a:ext cx="4541520" cy="3372505"/>
          </a:xfrm>
          <a:prstGeom prst="rect">
            <a:avLst/>
          </a:prstGeom>
        </p:spPr>
        <p:txBody>
          <a:bodyPr lIns="0" tIns="0" rIns="0" bIns="0" rtlCol="0" anchor="t">
            <a:spAutoFit/>
          </a:bodyPr>
          <a:lstStyle/>
          <a:p>
            <a:pPr algn="just">
              <a:lnSpc>
                <a:spcPts val="2879"/>
              </a:lnSpc>
            </a:pPr>
            <a:r>
              <a:rPr lang="en-US" sz="2400">
                <a:solidFill>
                  <a:srgbClr val="000000"/>
                </a:solidFill>
                <a:latin typeface="Times New Roman"/>
                <a:ea typeface="Times New Roman"/>
                <a:cs typeface="Times New Roman"/>
                <a:sym typeface="Times New Roman"/>
              </a:rPr>
              <a:t>Le </a:t>
            </a:r>
            <a:r>
              <a:rPr lang="en-US" sz="2400" b="1">
                <a:solidFill>
                  <a:srgbClr val="000000"/>
                </a:solidFill>
                <a:latin typeface="Times New Roman Bold"/>
                <a:ea typeface="Times New Roman Bold"/>
                <a:cs typeface="Times New Roman Bold"/>
                <a:sym typeface="Times New Roman Bold"/>
              </a:rPr>
              <a:t>feed-forward</a:t>
            </a:r>
            <a:r>
              <a:rPr lang="en-US" sz="2400">
                <a:solidFill>
                  <a:srgbClr val="000000"/>
                </a:solidFill>
                <a:latin typeface="Times New Roman"/>
                <a:ea typeface="Times New Roman"/>
                <a:cs typeface="Times New Roman"/>
                <a:sym typeface="Times New Roman"/>
              </a:rPr>
              <a:t> dans les Transformers est une étape où chaque mot (ou token) passe par un réseau entièrement connecté pour transformer son vecteur en une représentation enrichie. Cette transformation linéaire est appliquée de manière indépendante pour chaque token.</a:t>
            </a:r>
          </a:p>
        </p:txBody>
      </p:sp>
      <p:grpSp>
        <p:nvGrpSpPr>
          <p:cNvPr id="8" name="Group 8"/>
          <p:cNvGrpSpPr/>
          <p:nvPr/>
        </p:nvGrpSpPr>
        <p:grpSpPr>
          <a:xfrm>
            <a:off x="9829800" y="2024592"/>
            <a:ext cx="6735828" cy="6912940"/>
            <a:chOff x="0" y="0"/>
            <a:chExt cx="8981104" cy="9217253"/>
          </a:xfrm>
        </p:grpSpPr>
        <p:sp>
          <p:nvSpPr>
            <p:cNvPr id="9" name="Freeform 9"/>
            <p:cNvSpPr/>
            <p:nvPr/>
          </p:nvSpPr>
          <p:spPr>
            <a:xfrm>
              <a:off x="0" y="0"/>
              <a:ext cx="8981059" cy="9217279"/>
            </a:xfrm>
            <a:custGeom>
              <a:avLst/>
              <a:gdLst/>
              <a:ahLst/>
              <a:cxnLst/>
              <a:rect l="l" t="t" r="r" b="b"/>
              <a:pathLst>
                <a:path w="8981059" h="9217279">
                  <a:moveTo>
                    <a:pt x="0" y="0"/>
                  </a:moveTo>
                  <a:lnTo>
                    <a:pt x="8981059" y="0"/>
                  </a:lnTo>
                  <a:lnTo>
                    <a:pt x="8981059" y="9217279"/>
                  </a:lnTo>
                  <a:lnTo>
                    <a:pt x="0" y="9217279"/>
                  </a:lnTo>
                  <a:lnTo>
                    <a:pt x="0" y="0"/>
                  </a:lnTo>
                  <a:close/>
                </a:path>
              </a:pathLst>
            </a:custGeom>
            <a:blipFill>
              <a:blip r:embed="rId4"/>
              <a:stretch>
                <a:fillRect t="-2369" b="-2369"/>
              </a:stretch>
            </a:blipFill>
          </p:spPr>
        </p:sp>
      </p:grpSp>
      <p:sp>
        <p:nvSpPr>
          <p:cNvPr id="10" name="Freeform 10"/>
          <p:cNvSpPr/>
          <p:nvPr/>
        </p:nvSpPr>
        <p:spPr>
          <a:xfrm>
            <a:off x="10968324" y="5112488"/>
            <a:ext cx="2727137" cy="675125"/>
          </a:xfrm>
          <a:custGeom>
            <a:avLst/>
            <a:gdLst/>
            <a:ahLst/>
            <a:cxnLst/>
            <a:rect l="l" t="t" r="r" b="b"/>
            <a:pathLst>
              <a:path w="2727137" h="675125">
                <a:moveTo>
                  <a:pt x="0" y="0"/>
                </a:moveTo>
                <a:lnTo>
                  <a:pt x="2727137" y="0"/>
                </a:lnTo>
                <a:lnTo>
                  <a:pt x="2727137" y="675125"/>
                </a:lnTo>
                <a:lnTo>
                  <a:pt x="0" y="6751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AutoShape 11"/>
          <p:cNvSpPr/>
          <p:nvPr/>
        </p:nvSpPr>
        <p:spPr>
          <a:xfrm rot="701040">
            <a:off x="7198667" y="5029200"/>
            <a:ext cx="3433468" cy="0"/>
          </a:xfrm>
          <a:prstGeom prst="line">
            <a:avLst/>
          </a:prstGeom>
          <a:ln w="9525" cap="rnd">
            <a:solidFill>
              <a:srgbClr val="4F81BD"/>
            </a:solidFill>
            <a:prstDash val="solid"/>
            <a:headEnd type="none" w="sm" len="sm"/>
            <a:tailEnd type="triangle" w="lg"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6" name="TextBox 6"/>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Encoder</a:t>
            </a:r>
          </a:p>
        </p:txBody>
      </p:sp>
      <p:sp>
        <p:nvSpPr>
          <p:cNvPr id="7" name="TextBox 7"/>
          <p:cNvSpPr txBox="1"/>
          <p:nvPr/>
        </p:nvSpPr>
        <p:spPr>
          <a:xfrm>
            <a:off x="6135675" y="75969"/>
            <a:ext cx="5662461"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Feed-Forword</a:t>
            </a:r>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8CF74493-ECD8-9C54-790C-601B8C2CEA4B}"/>
                  </a:ext>
                </a:extLst>
              </p:cNvPr>
              <p:cNvSpPr txBox="1"/>
              <p:nvPr/>
            </p:nvSpPr>
            <p:spPr>
              <a:xfrm>
                <a:off x="552697" y="1745750"/>
                <a:ext cx="15621000" cy="892552"/>
              </a:xfrm>
              <a:prstGeom prst="rect">
                <a:avLst/>
              </a:prstGeom>
              <a:noFill/>
            </p:spPr>
            <p:txBody>
              <a:bodyPr wrap="square">
                <a:spAutoFit/>
              </a:bodyPr>
              <a:lstStyle/>
              <a:p>
                <a:pPr algn="just"/>
                <a:r>
                  <a:rPr lang="fr-FR" sz="2400" dirty="0">
                    <a:effectLst/>
                    <a:latin typeface="Times New Roman" panose="02020603050405020304" pitchFamily="18" charset="0"/>
                    <a:ea typeface="Times New Roman" panose="02020603050405020304" pitchFamily="18" charset="0"/>
                  </a:rPr>
                  <a:t>Le </a:t>
                </a:r>
                <a:r>
                  <a:rPr lang="fr-FR" sz="2400" dirty="0" err="1">
                    <a:effectLst/>
                    <a:latin typeface="Times New Roman" panose="02020603050405020304" pitchFamily="18" charset="0"/>
                    <a:ea typeface="Times New Roman" panose="02020603050405020304" pitchFamily="18" charset="0"/>
                  </a:rPr>
                  <a:t>feed-forward</a:t>
                </a:r>
                <a:r>
                  <a:rPr lang="fr-FR" sz="2400" dirty="0">
                    <a:effectLst/>
                    <a:latin typeface="Times New Roman" panose="02020603050405020304" pitchFamily="18" charset="0"/>
                    <a:ea typeface="Times New Roman" panose="02020603050405020304" pitchFamily="18" charset="0"/>
                  </a:rPr>
                  <a:t> transforme un vecteur d'entrée </a:t>
                </a:r>
                <a14:m>
                  <m:oMath xmlns:m="http://schemas.openxmlformats.org/officeDocument/2006/math">
                    <m:r>
                      <a:rPr lang="fr-FR" sz="2800" b="1" i="1" dirty="0" smtClean="0">
                        <a:effectLst/>
                        <a:latin typeface="Cambria Math" panose="02040503050406030204" pitchFamily="18" charset="0"/>
                        <a:ea typeface="Times New Roman" panose="02020603050405020304" pitchFamily="18" charset="0"/>
                      </a:rPr>
                      <m:t>𝒙</m:t>
                    </m:r>
                  </m:oMath>
                </a14:m>
                <a:r>
                  <a:rPr lang="fr-FR" sz="2400" dirty="0">
                    <a:effectLst/>
                    <a:latin typeface="Times New Roman" panose="02020603050405020304" pitchFamily="18" charset="0"/>
                    <a:ea typeface="Times New Roman" panose="02020603050405020304" pitchFamily="18" charset="0"/>
                  </a:rPr>
                  <a:t>(par exemple, </a:t>
                </a:r>
                <a:r>
                  <a:rPr lang="fr-FR" sz="2400" dirty="0">
                    <a:solidFill>
                      <a:srgbClr val="FF0000"/>
                    </a:solidFill>
                    <a:effectLst/>
                    <a:latin typeface="Times New Roman" panose="02020603050405020304" pitchFamily="18" charset="0"/>
                    <a:ea typeface="Times New Roman" panose="02020603050405020304" pitchFamily="18" charset="0"/>
                  </a:rPr>
                  <a:t>issu de l'étape d'attention</a:t>
                </a:r>
                <a:r>
                  <a:rPr lang="fr-FR" sz="2400" dirty="0">
                    <a:effectLst/>
                    <a:latin typeface="Times New Roman" panose="02020603050405020304" pitchFamily="18" charset="0"/>
                    <a:ea typeface="Times New Roman" panose="02020603050405020304" pitchFamily="18" charset="0"/>
                  </a:rPr>
                  <a:t>) en un vecteur de sortie </a:t>
                </a:r>
                <a14:m>
                  <m:oMath xmlns:m="http://schemas.openxmlformats.org/officeDocument/2006/math">
                    <m:r>
                      <a:rPr lang="fr-FR" sz="2800" b="1" i="1" dirty="0" smtClean="0">
                        <a:effectLst/>
                        <a:latin typeface="Cambria Math" panose="02040503050406030204" pitchFamily="18" charset="0"/>
                        <a:ea typeface="Times New Roman" panose="02020603050405020304" pitchFamily="18" charset="0"/>
                      </a:rPr>
                      <m:t>𝒚</m:t>
                    </m:r>
                  </m:oMath>
                </a14:m>
                <a:r>
                  <a:rPr lang="fr-FR" sz="2400" dirty="0">
                    <a:latin typeface="Times New Roman" panose="02020603050405020304" pitchFamily="18" charset="0"/>
                    <a:ea typeface="Times New Roman" panose="02020603050405020304" pitchFamily="18" charset="0"/>
                  </a:rPr>
                  <a:t>, </a:t>
                </a:r>
                <a:r>
                  <a:rPr lang="fr-FR" sz="2400" dirty="0">
                    <a:effectLst/>
                    <a:latin typeface="Times New Roman" panose="02020603050405020304" pitchFamily="18" charset="0"/>
                    <a:ea typeface="Times New Roman" panose="02020603050405020304" pitchFamily="18" charset="0"/>
                  </a:rPr>
                  <a:t>à l'aide de deux couches entièrement connectées et une activation non-linéaire </a:t>
                </a:r>
                <a14:m>
                  <m:oMath xmlns:m="http://schemas.openxmlformats.org/officeDocument/2006/math">
                    <m:r>
                      <a:rPr lang="fr-FR" sz="2400" b="1" i="1" dirty="0" smtClean="0">
                        <a:effectLst/>
                        <a:latin typeface="Cambria Math" panose="02040503050406030204" pitchFamily="18" charset="0"/>
                        <a:ea typeface="Times New Roman" panose="02020603050405020304" pitchFamily="18" charset="0"/>
                      </a:rPr>
                      <m:t>𝑹𝒆𝑳𝑼</m:t>
                    </m:r>
                  </m:oMath>
                </a14:m>
                <a:r>
                  <a:rPr lang="fr-FR" sz="2400" dirty="0">
                    <a:effectLst/>
                    <a:latin typeface="Times New Roman" panose="02020603050405020304" pitchFamily="18" charset="0"/>
                    <a:ea typeface="Times New Roman" panose="02020603050405020304" pitchFamily="18" charset="0"/>
                  </a:rPr>
                  <a:t>:</a:t>
                </a:r>
              </a:p>
            </p:txBody>
          </p:sp>
        </mc:Choice>
        <mc:Fallback xmlns="">
          <p:sp>
            <p:nvSpPr>
              <p:cNvPr id="8" name="ZoneTexte 7">
                <a:extLst>
                  <a:ext uri="{FF2B5EF4-FFF2-40B4-BE49-F238E27FC236}">
                    <a16:creationId xmlns:a16="http://schemas.microsoft.com/office/drawing/2014/main" id="{8CF74493-ECD8-9C54-790C-601B8C2CEA4B}"/>
                  </a:ext>
                </a:extLst>
              </p:cNvPr>
              <p:cNvSpPr txBox="1">
                <a:spLocks noRot="1" noChangeAspect="1" noMove="1" noResize="1" noEditPoints="1" noAdjustHandles="1" noChangeArrowheads="1" noChangeShapeType="1" noTextEdit="1"/>
              </p:cNvSpPr>
              <p:nvPr/>
            </p:nvSpPr>
            <p:spPr>
              <a:xfrm>
                <a:off x="552697" y="1745750"/>
                <a:ext cx="15621000" cy="892552"/>
              </a:xfrm>
              <a:prstGeom prst="rect">
                <a:avLst/>
              </a:prstGeom>
              <a:blipFill>
                <a:blip r:embed="rId5"/>
                <a:stretch>
                  <a:fillRect l="-625" t="-680" r="-585" b="-13605"/>
                </a:stretch>
              </a:blipFill>
            </p:spPr>
            <p:txBody>
              <a:bodyPr/>
              <a:lstStyle/>
              <a:p>
                <a:r>
                  <a:rPr lang="fr-FR">
                    <a:noFill/>
                  </a:rPr>
                  <a:t> </a:t>
                </a:r>
              </a:p>
            </p:txBody>
          </p:sp>
        </mc:Fallback>
      </mc:AlternateContent>
      <p:sp>
        <p:nvSpPr>
          <p:cNvPr id="9" name="ZoneTexte 8">
            <a:extLst>
              <a:ext uri="{FF2B5EF4-FFF2-40B4-BE49-F238E27FC236}">
                <a16:creationId xmlns:a16="http://schemas.microsoft.com/office/drawing/2014/main" id="{FA6BD295-F629-46D9-7D8B-7EB6EE8C50C3}"/>
              </a:ext>
            </a:extLst>
          </p:cNvPr>
          <p:cNvSpPr txBox="1"/>
          <p:nvPr/>
        </p:nvSpPr>
        <p:spPr>
          <a:xfrm>
            <a:off x="552698" y="3565721"/>
            <a:ext cx="5265580" cy="400110"/>
          </a:xfrm>
          <a:prstGeom prst="rect">
            <a:avLst/>
          </a:prstGeom>
          <a:noFill/>
        </p:spPr>
        <p:txBody>
          <a:bodyPr wrap="square">
            <a:spAutoFit/>
          </a:bodyPr>
          <a:lstStyle/>
          <a:p>
            <a:pPr marL="342900" lvl="0" indent="-342900" rtl="0">
              <a:tabLst>
                <a:tab pos="457200" algn="l"/>
              </a:tabLst>
            </a:pPr>
            <a:r>
              <a:rPr lang="fr-FR" sz="2000" b="1" dirty="0">
                <a:solidFill>
                  <a:schemeClr val="accent5"/>
                </a:solidFill>
                <a:latin typeface="Montserrat"/>
              </a:rPr>
              <a:t>1- Première transformation linéaire</a:t>
            </a:r>
            <a:r>
              <a:rPr lang="fr-FR" sz="2000" b="1" dirty="0">
                <a:solidFill>
                  <a:schemeClr val="accent5"/>
                </a:solidFill>
                <a:effectLst/>
                <a:latin typeface="Times New Roman" panose="02020603050405020304" pitchFamily="18" charset="0"/>
                <a:ea typeface="Times New Roman" panose="02020603050405020304" pitchFamily="18" charset="0"/>
              </a:rPr>
              <a:t> :</a:t>
            </a:r>
          </a:p>
        </p:txBody>
      </p:sp>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F4C898E2-F5CD-47CA-0770-DE7EEC471F5A}"/>
                  </a:ext>
                </a:extLst>
              </p:cNvPr>
              <p:cNvSpPr txBox="1"/>
              <p:nvPr/>
            </p:nvSpPr>
            <p:spPr>
              <a:xfrm>
                <a:off x="1048876" y="4459083"/>
                <a:ext cx="4361819" cy="646331"/>
              </a:xfrm>
              <a:prstGeom prst="rect">
                <a:avLst/>
              </a:prstGeom>
              <a:noFill/>
              <a:ln w="9525">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3600" i="1" smtClean="0">
                          <a:latin typeface="Cambria Math" panose="02040503050406030204" pitchFamily="18" charset="0"/>
                        </a:rPr>
                        <m:t>h</m:t>
                      </m:r>
                      <m:r>
                        <a:rPr lang="fr-FR" sz="3600" i="1" smtClean="0">
                          <a:latin typeface="Cambria Math" panose="02040503050406030204" pitchFamily="18" charset="0"/>
                        </a:rPr>
                        <m:t>=</m:t>
                      </m:r>
                      <m:r>
                        <a:rPr lang="fr-FR" sz="3600" i="1" smtClean="0">
                          <a:latin typeface="Cambria Math" panose="02040503050406030204" pitchFamily="18" charset="0"/>
                        </a:rPr>
                        <m:t>𝑥</m:t>
                      </m:r>
                      <m:sSub>
                        <m:sSubPr>
                          <m:ctrlPr>
                            <a:rPr lang="fr-FR" sz="3600" i="1" smtClean="0">
                              <a:solidFill>
                                <a:srgbClr val="836967"/>
                              </a:solidFill>
                              <a:latin typeface="Cambria Math" panose="02040503050406030204" pitchFamily="18" charset="0"/>
                            </a:rPr>
                          </m:ctrlPr>
                        </m:sSubPr>
                        <m:e>
                          <m:r>
                            <a:rPr lang="fr-FR" sz="3600" b="0" i="1" smtClean="0">
                              <a:solidFill>
                                <a:srgbClr val="836967"/>
                              </a:solidFill>
                              <a:latin typeface="Cambria Math" panose="02040503050406030204" pitchFamily="18" charset="0"/>
                            </a:rPr>
                            <m:t>𝑊</m:t>
                          </m:r>
                        </m:e>
                        <m:sub>
                          <m:r>
                            <a:rPr lang="fr-FR" sz="3600" i="1" smtClean="0">
                              <a:latin typeface="Cambria Math" panose="02040503050406030204" pitchFamily="18" charset="0"/>
                            </a:rPr>
                            <m:t>1</m:t>
                          </m:r>
                        </m:sub>
                      </m:sSub>
                      <m:r>
                        <a:rPr lang="fr-FR" sz="3600" i="1" smtClean="0">
                          <a:latin typeface="Cambria Math" panose="02040503050406030204" pitchFamily="18" charset="0"/>
                        </a:rPr>
                        <m:t>+</m:t>
                      </m:r>
                      <m:sSub>
                        <m:sSubPr>
                          <m:ctrlPr>
                            <a:rPr lang="fr-FR" sz="3600" i="1" smtClean="0">
                              <a:solidFill>
                                <a:srgbClr val="836967"/>
                              </a:solidFill>
                              <a:latin typeface="Cambria Math" panose="02040503050406030204" pitchFamily="18" charset="0"/>
                            </a:rPr>
                          </m:ctrlPr>
                        </m:sSubPr>
                        <m:e>
                          <m:r>
                            <a:rPr lang="fr-FR" sz="3600" i="1" smtClean="0">
                              <a:latin typeface="Cambria Math" panose="02040503050406030204" pitchFamily="18" charset="0"/>
                            </a:rPr>
                            <m:t>𝑏</m:t>
                          </m:r>
                        </m:e>
                        <m:sub>
                          <m:r>
                            <a:rPr lang="fr-FR" sz="3600" i="1" smtClean="0">
                              <a:latin typeface="Cambria Math" panose="02040503050406030204" pitchFamily="18" charset="0"/>
                            </a:rPr>
                            <m:t>1</m:t>
                          </m:r>
                        </m:sub>
                      </m:sSub>
                    </m:oMath>
                  </m:oMathPara>
                </a14:m>
                <a:endParaRPr lang="fr-FR" sz="3600" dirty="0"/>
              </a:p>
            </p:txBody>
          </p:sp>
        </mc:Choice>
        <mc:Fallback xmlns="">
          <p:sp>
            <p:nvSpPr>
              <p:cNvPr id="10" name="ZoneTexte 9">
                <a:extLst>
                  <a:ext uri="{FF2B5EF4-FFF2-40B4-BE49-F238E27FC236}">
                    <a16:creationId xmlns:a16="http://schemas.microsoft.com/office/drawing/2014/main" id="{F4C898E2-F5CD-47CA-0770-DE7EEC471F5A}"/>
                  </a:ext>
                </a:extLst>
              </p:cNvPr>
              <p:cNvSpPr txBox="1">
                <a:spLocks noRot="1" noChangeAspect="1" noMove="1" noResize="1" noEditPoints="1" noAdjustHandles="1" noChangeArrowheads="1" noChangeShapeType="1" noTextEdit="1"/>
              </p:cNvSpPr>
              <p:nvPr/>
            </p:nvSpPr>
            <p:spPr>
              <a:xfrm>
                <a:off x="1048876" y="4459083"/>
                <a:ext cx="4361819" cy="646331"/>
              </a:xfrm>
              <a:prstGeom prst="rect">
                <a:avLst/>
              </a:prstGeom>
              <a:blipFill>
                <a:blip r:embed="rId6"/>
                <a:stretch>
                  <a:fillRect/>
                </a:stretch>
              </a:blipFill>
              <a:ln w="9525">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F17B9063-8C49-A224-65DC-AF6EF67346BA}"/>
                  </a:ext>
                </a:extLst>
              </p:cNvPr>
              <p:cNvSpPr txBox="1"/>
              <p:nvPr/>
            </p:nvSpPr>
            <p:spPr>
              <a:xfrm>
                <a:off x="818055" y="5786612"/>
                <a:ext cx="4922393" cy="2660600"/>
              </a:xfrm>
              <a:prstGeom prst="rect">
                <a:avLst/>
              </a:prstGeom>
              <a:noFill/>
            </p:spPr>
            <p:txBody>
              <a:bodyPr wrap="square" rtlCol="0">
                <a:spAutoFit/>
              </a:bodyPr>
              <a:lstStyle/>
              <a:p>
                <a14:m>
                  <m:oMath xmlns:m="http://schemas.openxmlformats.org/officeDocument/2006/math">
                    <m:r>
                      <a:rPr lang="fr-FR" sz="2400" b="1" i="1" dirty="0" smtClean="0">
                        <a:latin typeface="Cambria Math" panose="02040503050406030204" pitchFamily="18" charset="0"/>
                      </a:rPr>
                      <m:t>𝒙</m:t>
                    </m:r>
                  </m:oMath>
                </a14:m>
                <a:r>
                  <a:rPr lang="fr-FR" sz="2400" dirty="0"/>
                  <a:t>: vecteur d’entrée (dimension </a:t>
                </a:r>
                <a14:m>
                  <m:oMath xmlns:m="http://schemas.openxmlformats.org/officeDocument/2006/math">
                    <m:r>
                      <a:rPr lang="fr-FR" sz="2400" b="1" i="1" dirty="0" smtClean="0">
                        <a:latin typeface="Cambria Math" panose="02040503050406030204" pitchFamily="18" charset="0"/>
                      </a:rPr>
                      <m:t>𝒅𝒎𝒐𝒅𝒆𝒍</m:t>
                    </m:r>
                  </m:oMath>
                </a14:m>
                <a:r>
                  <a:rPr lang="fr-FR" sz="2400" dirty="0"/>
                  <a:t>)</a:t>
                </a:r>
              </a:p>
              <a:p>
                <a14:m>
                  <m:oMath xmlns:m="http://schemas.openxmlformats.org/officeDocument/2006/math">
                    <m:sSub>
                      <m:sSubPr>
                        <m:ctrlPr>
                          <a:rPr lang="fr-FR" sz="2400" b="1" i="1" smtClean="0">
                            <a:solidFill>
                              <a:srgbClr val="836967"/>
                            </a:solidFill>
                            <a:latin typeface="Cambria Math" panose="02040503050406030204" pitchFamily="18" charset="0"/>
                          </a:rPr>
                        </m:ctrlPr>
                      </m:sSubPr>
                      <m:e>
                        <m:r>
                          <a:rPr lang="fr-FR" sz="2400" b="1" i="1" smtClean="0">
                            <a:latin typeface="Cambria Math" panose="02040503050406030204" pitchFamily="18" charset="0"/>
                          </a:rPr>
                          <m:t>𝒘</m:t>
                        </m:r>
                      </m:e>
                      <m:sub>
                        <m:r>
                          <a:rPr lang="fr-FR" sz="2400" b="1" i="1" smtClean="0">
                            <a:latin typeface="Cambria Math" panose="02040503050406030204" pitchFamily="18" charset="0"/>
                          </a:rPr>
                          <m:t>𝟏</m:t>
                        </m:r>
                      </m:sub>
                    </m:sSub>
                  </m:oMath>
                </a14:m>
                <a:r>
                  <a:rPr lang="fr-FR" sz="2400" dirty="0"/>
                  <a:t>:</a:t>
                </a:r>
                <a:r>
                  <a:rPr lang="fr-FR" sz="2400" b="1" dirty="0"/>
                  <a:t> </a:t>
                </a:r>
                <a:r>
                  <a:rPr lang="fr-FR" sz="2400" dirty="0"/>
                  <a:t>matrice de poids</a:t>
                </a:r>
              </a:p>
              <a:p>
                <a:pPr/>
                <a14:m>
                  <m:oMathPara xmlns:m="http://schemas.openxmlformats.org/officeDocument/2006/math">
                    <m:oMathParaPr>
                      <m:jc m:val="left"/>
                    </m:oMathParaPr>
                    <m:oMath xmlns:m="http://schemas.openxmlformats.org/officeDocument/2006/math">
                      <m:sSub>
                        <m:sSubPr>
                          <m:ctrlPr>
                            <a:rPr lang="fr-FR" sz="2400" i="1" dirty="0">
                              <a:latin typeface="Cambria Math" panose="02040503050406030204" pitchFamily="18" charset="0"/>
                            </a:rPr>
                          </m:ctrlPr>
                        </m:sSubPr>
                        <m:e>
                          <m:r>
                            <a:rPr lang="fr-FR" sz="2400" dirty="0">
                              <a:latin typeface="Cambria Math" panose="02040503050406030204" pitchFamily="18" charset="0"/>
                            </a:rPr>
                            <m:t>𝒃</m:t>
                          </m:r>
                        </m:e>
                        <m:sub>
                          <m:r>
                            <a:rPr lang="fr-FR" sz="2400" dirty="0">
                              <a:latin typeface="Cambria Math" panose="02040503050406030204" pitchFamily="18" charset="0"/>
                            </a:rPr>
                            <m:t>𝟏</m:t>
                          </m:r>
                        </m:sub>
                      </m:sSub>
                      <m:r>
                        <a:rPr lang="fr-FR" sz="2400" dirty="0">
                          <a:latin typeface="Cambria Math" panose="02040503050406030204" pitchFamily="18" charset="0"/>
                        </a:rPr>
                        <m:t>:</m:t>
                      </m:r>
                      <m:r>
                        <m:rPr>
                          <m:nor/>
                        </m:rPr>
                        <a:rPr lang="fr-FR" sz="2400"/>
                        <m:t>une</m:t>
                      </m:r>
                      <m:r>
                        <m:rPr>
                          <m:nor/>
                        </m:rPr>
                        <a:rPr lang="fr-FR" sz="2400"/>
                        <m:t> </m:t>
                      </m:r>
                      <m:r>
                        <m:rPr>
                          <m:nor/>
                        </m:rPr>
                        <a:rPr lang="fr-FR" sz="2400" b="1" smtClean="0"/>
                        <m:t>valeur</m:t>
                      </m:r>
                      <m:r>
                        <m:rPr>
                          <m:nor/>
                        </m:rPr>
                        <a:rPr lang="fr-FR" sz="2400" b="1" smtClean="0"/>
                        <m:t> </m:t>
                      </m:r>
                      <m:r>
                        <m:rPr>
                          <m:nor/>
                        </m:rPr>
                        <a:rPr lang="fr-FR" sz="2400" b="1" smtClean="0"/>
                        <m:t>fixe</m:t>
                      </m:r>
                      <m:r>
                        <m:rPr>
                          <m:nor/>
                        </m:rPr>
                        <a:rPr lang="fr-FR" sz="2400" b="1" smtClean="0"/>
                        <m:t> </m:t>
                      </m:r>
                      <m:r>
                        <m:rPr>
                          <m:nor/>
                        </m:rPr>
                        <a:rPr lang="fr-FR" sz="2400" b="1" smtClean="0"/>
                        <m:t>ajout</m:t>
                      </m:r>
                      <m:r>
                        <m:rPr>
                          <m:nor/>
                        </m:rPr>
                        <a:rPr lang="fr-FR" sz="2400" b="1" smtClean="0"/>
                        <m:t>é</m:t>
                      </m:r>
                      <m:r>
                        <m:rPr>
                          <m:nor/>
                        </m:rPr>
                        <a:rPr lang="fr-FR" sz="2400" b="1" smtClean="0"/>
                        <m:t>e</m:t>
                      </m:r>
                      <m:r>
                        <m:rPr>
                          <m:nor/>
                        </m:rPr>
                        <a:rPr lang="fr-FR" sz="2400" b="1" smtClean="0"/>
                        <m:t> </m:t>
                      </m:r>
                      <m:r>
                        <m:rPr>
                          <m:nor/>
                        </m:rPr>
                        <a:rPr lang="fr-FR" sz="2400"/>
                        <m:t>dans</m:t>
                      </m:r>
                      <m:r>
                        <m:rPr>
                          <m:nor/>
                        </m:rPr>
                        <a:rPr lang="fr-FR" sz="2400"/>
                        <m:t> </m:t>
                      </m:r>
                      <m:r>
                        <m:rPr>
                          <m:nor/>
                        </m:rPr>
                        <a:rPr lang="fr-FR" sz="2400"/>
                        <m:t>un</m:t>
                      </m:r>
                      <m:r>
                        <m:rPr>
                          <m:nor/>
                        </m:rPr>
                        <a:rPr lang="fr-FR" sz="2400"/>
                        <m:t> </m:t>
                      </m:r>
                      <m:r>
                        <m:rPr>
                          <m:nor/>
                        </m:rPr>
                        <a:rPr lang="fr-FR" sz="2400"/>
                        <m:t>calcul</m:t>
                      </m:r>
                      <m:r>
                        <m:rPr>
                          <m:nor/>
                        </m:rPr>
                        <a:rPr lang="fr-FR" sz="2400"/>
                        <m:t> </m:t>
                      </m:r>
                      <m:r>
                        <m:rPr>
                          <m:nor/>
                        </m:rPr>
                        <a:rPr lang="fr-FR" sz="2400"/>
                        <m:t>pour</m:t>
                      </m:r>
                      <m:r>
                        <m:rPr>
                          <m:nor/>
                        </m:rPr>
                        <a:rPr lang="fr-FR" sz="2400"/>
                        <m:t> </m:t>
                      </m:r>
                      <m:r>
                        <m:rPr>
                          <m:nor/>
                        </m:rPr>
                        <a:rPr lang="fr-FR" sz="2400"/>
                        <m:t>aider</m:t>
                      </m:r>
                      <m:r>
                        <m:rPr>
                          <m:nor/>
                        </m:rPr>
                        <a:rPr lang="fr-FR" sz="2400"/>
                        <m:t> </m:t>
                      </m:r>
                      <m:r>
                        <m:rPr>
                          <m:nor/>
                        </m:rPr>
                        <a:rPr lang="fr-FR" sz="2400"/>
                        <m:t>un</m:t>
                      </m:r>
                      <m:r>
                        <m:rPr>
                          <m:nor/>
                        </m:rPr>
                        <a:rPr lang="fr-FR" sz="2400"/>
                        <m:t> </m:t>
                      </m:r>
                      <m:r>
                        <m:rPr>
                          <m:nor/>
                        </m:rPr>
                        <a:rPr lang="fr-FR" sz="2400"/>
                        <m:t>mod</m:t>
                      </m:r>
                      <m:r>
                        <m:rPr>
                          <m:nor/>
                        </m:rPr>
                        <a:rPr lang="fr-FR" sz="2400"/>
                        <m:t>è</m:t>
                      </m:r>
                      <m:r>
                        <m:rPr>
                          <m:nor/>
                        </m:rPr>
                        <a:rPr lang="fr-FR" sz="2400"/>
                        <m:t>le</m:t>
                      </m:r>
                      <m:r>
                        <m:rPr>
                          <m:nor/>
                        </m:rPr>
                        <a:rPr lang="fr-FR" sz="2400"/>
                        <m:t> à </m:t>
                      </m:r>
                      <m:r>
                        <m:rPr>
                          <m:nor/>
                        </m:rPr>
                        <a:rPr lang="fr-FR" sz="2400"/>
                        <m:t>s</m:t>
                      </m:r>
                      <m:r>
                        <m:rPr>
                          <m:nor/>
                        </m:rPr>
                        <a:rPr lang="fr-FR" sz="2400"/>
                        <m:t>’</m:t>
                      </m:r>
                      <m:r>
                        <m:rPr>
                          <m:nor/>
                        </m:rPr>
                        <a:rPr lang="fr-FR" sz="2400"/>
                        <m:t>ajuster</m:t>
                      </m:r>
                      <m:r>
                        <m:rPr>
                          <m:nor/>
                        </m:rPr>
                        <a:rPr lang="fr-FR" sz="2400"/>
                        <m:t> </m:t>
                      </m:r>
                      <m:r>
                        <m:rPr>
                          <m:nor/>
                        </m:rPr>
                        <a:rPr lang="fr-FR" sz="2400"/>
                        <m:t>correctement</m:t>
                      </m:r>
                    </m:oMath>
                  </m:oMathPara>
                </a14:m>
                <a:endParaRPr lang="fr-FR" sz="2400" dirty="0"/>
              </a:p>
              <a:p>
                <a14:m>
                  <m:oMath xmlns:m="http://schemas.openxmlformats.org/officeDocument/2006/math">
                    <m:r>
                      <a:rPr lang="fr-FR" sz="2400" b="1" i="1" dirty="0" smtClean="0">
                        <a:latin typeface="Cambria Math" panose="02040503050406030204" pitchFamily="18" charset="0"/>
                      </a:rPr>
                      <m:t>𝒚</m:t>
                    </m:r>
                  </m:oMath>
                </a14:m>
                <a:r>
                  <a:rPr lang="fr-FR" sz="2400" i="0" dirty="0">
                    <a:latin typeface="+mj-lt"/>
                  </a:rPr>
                  <a:t> :vecteur de sortie final</a:t>
                </a:r>
                <a:endParaRPr lang="fr-FR" sz="2400" dirty="0"/>
              </a:p>
            </p:txBody>
          </p:sp>
        </mc:Choice>
        <mc:Fallback xmlns="">
          <p:sp>
            <p:nvSpPr>
              <p:cNvPr id="11" name="ZoneTexte 10">
                <a:extLst>
                  <a:ext uri="{FF2B5EF4-FFF2-40B4-BE49-F238E27FC236}">
                    <a16:creationId xmlns:a16="http://schemas.microsoft.com/office/drawing/2014/main" id="{F17B9063-8C49-A224-65DC-AF6EF67346BA}"/>
                  </a:ext>
                </a:extLst>
              </p:cNvPr>
              <p:cNvSpPr txBox="1">
                <a:spLocks noRot="1" noChangeAspect="1" noMove="1" noResize="1" noEditPoints="1" noAdjustHandles="1" noChangeArrowheads="1" noChangeShapeType="1" noTextEdit="1"/>
              </p:cNvSpPr>
              <p:nvPr/>
            </p:nvSpPr>
            <p:spPr>
              <a:xfrm>
                <a:off x="818055" y="5786612"/>
                <a:ext cx="4922393" cy="2660600"/>
              </a:xfrm>
              <a:prstGeom prst="rect">
                <a:avLst/>
              </a:prstGeom>
              <a:blipFill>
                <a:blip r:embed="rId7"/>
                <a:stretch>
                  <a:fillRect l="-866" t="-1831" b="-4119"/>
                </a:stretch>
              </a:blipFill>
            </p:spPr>
            <p:txBody>
              <a:bodyPr/>
              <a:lstStyle/>
              <a:p>
                <a:r>
                  <a:rPr lang="fr-FR">
                    <a:noFill/>
                  </a:rPr>
                  <a:t> </a:t>
                </a:r>
              </a:p>
            </p:txBody>
          </p:sp>
        </mc:Fallback>
      </mc:AlternateContent>
      <p:cxnSp>
        <p:nvCxnSpPr>
          <p:cNvPr id="12" name="Connecteur droit 11">
            <a:extLst>
              <a:ext uri="{FF2B5EF4-FFF2-40B4-BE49-F238E27FC236}">
                <a16:creationId xmlns:a16="http://schemas.microsoft.com/office/drawing/2014/main" id="{6C050D5F-8999-4078-F662-EDF41402D144}"/>
              </a:ext>
            </a:extLst>
          </p:cNvPr>
          <p:cNvCxnSpPr>
            <a:cxnSpLocks/>
          </p:cNvCxnSpPr>
          <p:nvPr/>
        </p:nvCxnSpPr>
        <p:spPr>
          <a:xfrm>
            <a:off x="6044235" y="3565721"/>
            <a:ext cx="0" cy="5944272"/>
          </a:xfrm>
          <a:prstGeom prst="line">
            <a:avLst/>
          </a:prstGeom>
        </p:spPr>
        <p:style>
          <a:lnRef idx="1">
            <a:schemeClr val="accent1"/>
          </a:lnRef>
          <a:fillRef idx="0">
            <a:schemeClr val="accent1"/>
          </a:fillRef>
          <a:effectRef idx="0">
            <a:schemeClr val="accent1"/>
          </a:effectRef>
          <a:fontRef idx="minor">
            <a:schemeClr val="tx1"/>
          </a:fontRef>
        </p:style>
      </p:cxnSp>
      <p:sp>
        <p:nvSpPr>
          <p:cNvPr id="13" name="ZoneTexte 12">
            <a:extLst>
              <a:ext uri="{FF2B5EF4-FFF2-40B4-BE49-F238E27FC236}">
                <a16:creationId xmlns:a16="http://schemas.microsoft.com/office/drawing/2014/main" id="{9B348C99-B69A-1FD6-AB43-22FCBF367832}"/>
              </a:ext>
            </a:extLst>
          </p:cNvPr>
          <p:cNvSpPr txBox="1"/>
          <p:nvPr/>
        </p:nvSpPr>
        <p:spPr>
          <a:xfrm>
            <a:off x="6248519" y="3565721"/>
            <a:ext cx="5436772" cy="400110"/>
          </a:xfrm>
          <a:prstGeom prst="rect">
            <a:avLst/>
          </a:prstGeom>
          <a:noFill/>
        </p:spPr>
        <p:txBody>
          <a:bodyPr wrap="square">
            <a:spAutoFit/>
          </a:bodyPr>
          <a:lstStyle/>
          <a:p>
            <a:pPr marL="342900" lvl="0" indent="-342900" rtl="0">
              <a:tabLst>
                <a:tab pos="457200" algn="l"/>
              </a:tabLst>
            </a:pPr>
            <a:r>
              <a:rPr lang="fr-FR" sz="2000" b="1" dirty="0">
                <a:solidFill>
                  <a:schemeClr val="accent5"/>
                </a:solidFill>
                <a:latin typeface="Montserrat"/>
              </a:rPr>
              <a:t>2- Activation non-linéaire (RELU)</a:t>
            </a:r>
            <a:r>
              <a:rPr lang="fr-FR" sz="2000" b="1" dirty="0">
                <a:solidFill>
                  <a:schemeClr val="accent5"/>
                </a:solidFill>
                <a:effectLst/>
                <a:latin typeface="Times New Roman" panose="02020603050405020304" pitchFamily="18" charset="0"/>
                <a:ea typeface="Times New Roman" panose="02020603050405020304" pitchFamily="18" charset="0"/>
              </a:rPr>
              <a:t> :</a:t>
            </a:r>
          </a:p>
        </p:txBody>
      </p: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0099A65D-4385-A949-BF6F-787198CD9C2B}"/>
                  </a:ext>
                </a:extLst>
              </p:cNvPr>
              <p:cNvSpPr txBox="1"/>
              <p:nvPr/>
            </p:nvSpPr>
            <p:spPr>
              <a:xfrm>
                <a:off x="6567870" y="4136367"/>
                <a:ext cx="3584447" cy="707886"/>
              </a:xfrm>
              <a:prstGeom prst="rect">
                <a:avLst/>
              </a:prstGeom>
              <a:noFill/>
              <a:ln w="1270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fr-FR" sz="4000" i="1" dirty="0" smtClean="0">
                          <a:latin typeface="Cambria Math" panose="02040503050406030204" pitchFamily="18" charset="0"/>
                        </a:rPr>
                        <m:t>h</m:t>
                      </m:r>
                      <m:r>
                        <a:rPr lang="fr-FR" sz="4000" i="1" dirty="0" smtClean="0">
                          <a:latin typeface="Cambria Math" panose="02040503050406030204" pitchFamily="18" charset="0"/>
                        </a:rPr>
                        <m:t>’= </m:t>
                      </m:r>
                      <m:r>
                        <a:rPr lang="fr-FR" sz="4000" i="1" dirty="0" smtClean="0">
                          <a:latin typeface="Cambria Math" panose="02040503050406030204" pitchFamily="18" charset="0"/>
                        </a:rPr>
                        <m:t>𝑅𝐸𝐿𝑈</m:t>
                      </m:r>
                      <m:r>
                        <a:rPr lang="fr-FR" sz="4000" i="1" dirty="0">
                          <a:latin typeface="Cambria Math" panose="02040503050406030204" pitchFamily="18" charset="0"/>
                        </a:rPr>
                        <m:t>(</m:t>
                      </m:r>
                      <m:r>
                        <a:rPr lang="fr-FR" sz="4000" i="1" dirty="0">
                          <a:latin typeface="Cambria Math" panose="02040503050406030204" pitchFamily="18" charset="0"/>
                        </a:rPr>
                        <m:t>h</m:t>
                      </m:r>
                      <m:r>
                        <a:rPr lang="fr-FR" sz="4000" i="1" dirty="0">
                          <a:latin typeface="Cambria Math" panose="02040503050406030204" pitchFamily="18" charset="0"/>
                        </a:rPr>
                        <m:t>)</m:t>
                      </m:r>
                    </m:oMath>
                  </m:oMathPara>
                </a14:m>
                <a:endParaRPr lang="fr-FR" sz="4000" i="1" dirty="0">
                  <a:latin typeface="Cambria Math" panose="02040503050406030204" pitchFamily="18" charset="0"/>
                </a:endParaRPr>
              </a:p>
            </p:txBody>
          </p:sp>
        </mc:Choice>
        <mc:Fallback xmlns="">
          <p:sp>
            <p:nvSpPr>
              <p:cNvPr id="14" name="ZoneTexte 13">
                <a:extLst>
                  <a:ext uri="{FF2B5EF4-FFF2-40B4-BE49-F238E27FC236}">
                    <a16:creationId xmlns:a16="http://schemas.microsoft.com/office/drawing/2014/main" id="{0099A65D-4385-A949-BF6F-787198CD9C2B}"/>
                  </a:ext>
                </a:extLst>
              </p:cNvPr>
              <p:cNvSpPr txBox="1">
                <a:spLocks noRot="1" noChangeAspect="1" noMove="1" noResize="1" noEditPoints="1" noAdjustHandles="1" noChangeArrowheads="1" noChangeShapeType="1" noTextEdit="1"/>
              </p:cNvSpPr>
              <p:nvPr/>
            </p:nvSpPr>
            <p:spPr>
              <a:xfrm>
                <a:off x="6567870" y="4136367"/>
                <a:ext cx="3584447" cy="707886"/>
              </a:xfrm>
              <a:prstGeom prst="rect">
                <a:avLst/>
              </a:prstGeom>
              <a:blipFill>
                <a:blip r:embed="rId8"/>
                <a:stretch>
                  <a:fillRect/>
                </a:stretch>
              </a:blipFill>
              <a:ln w="12700">
                <a:solidFill>
                  <a:schemeClr val="tx1"/>
                </a:solidFill>
              </a:ln>
            </p:spPr>
            <p:txBody>
              <a:bodyPr/>
              <a:lstStyle/>
              <a:p>
                <a:r>
                  <a:rPr lang="fr-FR">
                    <a:noFill/>
                  </a:rPr>
                  <a:t> </a:t>
                </a:r>
              </a:p>
            </p:txBody>
          </p:sp>
        </mc:Fallback>
      </mc:AlternateContent>
      <p:sp>
        <p:nvSpPr>
          <p:cNvPr id="15" name="ZoneTexte 14">
            <a:extLst>
              <a:ext uri="{FF2B5EF4-FFF2-40B4-BE49-F238E27FC236}">
                <a16:creationId xmlns:a16="http://schemas.microsoft.com/office/drawing/2014/main" id="{0CE4F6ED-292C-3306-765D-71EB6AEE176E}"/>
              </a:ext>
            </a:extLst>
          </p:cNvPr>
          <p:cNvSpPr txBox="1"/>
          <p:nvPr/>
        </p:nvSpPr>
        <p:spPr>
          <a:xfrm>
            <a:off x="6137680" y="5666516"/>
            <a:ext cx="4207042" cy="2308324"/>
          </a:xfrm>
          <a:prstGeom prst="rect">
            <a:avLst/>
          </a:prstGeom>
          <a:noFill/>
        </p:spPr>
        <p:txBody>
          <a:bodyPr wrap="square">
            <a:spAutoFit/>
          </a:bodyPr>
          <a:lstStyle/>
          <a:p>
            <a:pPr marL="342900" lvl="0" indent="-342900" algn="just" rtl="0">
              <a:buFont typeface="Times New Roman" panose="02020603050405020304" pitchFamily="18" charset="0"/>
              <a:buChar char="-"/>
            </a:pPr>
            <a:r>
              <a:rPr lang="fr-FR" sz="2400" b="1" dirty="0" err="1">
                <a:effectLst/>
                <a:latin typeface="Times New Roman" panose="02020603050405020304" pitchFamily="18" charset="0"/>
                <a:ea typeface="Times New Roman" panose="02020603050405020304" pitchFamily="18" charset="0"/>
              </a:rPr>
              <a:t>ReLU</a:t>
            </a:r>
            <a:r>
              <a:rPr lang="fr-FR" sz="2400" dirty="0">
                <a:effectLst/>
                <a:latin typeface="Times New Roman" panose="02020603050405020304" pitchFamily="18" charset="0"/>
                <a:ea typeface="Times New Roman" panose="02020603050405020304" pitchFamily="18" charset="0"/>
              </a:rPr>
              <a:t> (</a:t>
            </a:r>
            <a:r>
              <a:rPr lang="fr-FR" sz="2400" dirty="0" err="1">
                <a:effectLst/>
                <a:latin typeface="Times New Roman" panose="02020603050405020304" pitchFamily="18" charset="0"/>
                <a:ea typeface="Times New Roman" panose="02020603050405020304" pitchFamily="18" charset="0"/>
              </a:rPr>
              <a:t>Rectified</a:t>
            </a:r>
            <a:r>
              <a:rPr lang="fr-FR" sz="2400" dirty="0">
                <a:effectLst/>
                <a:latin typeface="Times New Roman" panose="02020603050405020304" pitchFamily="18" charset="0"/>
                <a:ea typeface="Times New Roman" panose="02020603050405020304" pitchFamily="18" charset="0"/>
              </a:rPr>
              <a:t> </a:t>
            </a:r>
            <a:r>
              <a:rPr lang="fr-FR" sz="2400" dirty="0" err="1">
                <a:effectLst/>
                <a:latin typeface="Times New Roman" panose="02020603050405020304" pitchFamily="18" charset="0"/>
                <a:ea typeface="Times New Roman" panose="02020603050405020304" pitchFamily="18" charset="0"/>
              </a:rPr>
              <a:t>Linear</a:t>
            </a:r>
            <a:r>
              <a:rPr lang="fr-FR" sz="2400" dirty="0">
                <a:effectLst/>
                <a:latin typeface="Times New Roman" panose="02020603050405020304" pitchFamily="18" charset="0"/>
                <a:ea typeface="Times New Roman" panose="02020603050405020304" pitchFamily="18" charset="0"/>
              </a:rPr>
              <a:t> Unit) est une </a:t>
            </a:r>
            <a:r>
              <a:rPr lang="fr-FR" sz="2400" b="1" dirty="0">
                <a:effectLst/>
                <a:latin typeface="Times New Roman" panose="02020603050405020304" pitchFamily="18" charset="0"/>
                <a:ea typeface="Times New Roman" panose="02020603050405020304" pitchFamily="18" charset="0"/>
              </a:rPr>
              <a:t>fonction d'activation</a:t>
            </a:r>
            <a:r>
              <a:rPr lang="fr-FR" sz="2400" dirty="0">
                <a:effectLst/>
                <a:latin typeface="Times New Roman" panose="02020603050405020304" pitchFamily="18" charset="0"/>
                <a:ea typeface="Times New Roman" panose="02020603050405020304" pitchFamily="18" charset="0"/>
              </a:rPr>
              <a:t> utilisée dans les réseaux de neurones. Elle transforme une valeur x selon une règle très simple :</a:t>
            </a:r>
          </a:p>
        </p:txBody>
      </p:sp>
      <p:pic>
        <p:nvPicPr>
          <p:cNvPr id="16" name="Image 15">
            <a:extLst>
              <a:ext uri="{FF2B5EF4-FFF2-40B4-BE49-F238E27FC236}">
                <a16:creationId xmlns:a16="http://schemas.microsoft.com/office/drawing/2014/main" id="{7F4F142C-F722-1185-7C1A-AB891A8B7B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62488" y="8224730"/>
            <a:ext cx="4195213" cy="1597026"/>
          </a:xfrm>
          <a:prstGeom prst="rect">
            <a:avLst/>
          </a:prstGeom>
        </p:spPr>
      </p:pic>
      <p:cxnSp>
        <p:nvCxnSpPr>
          <p:cNvPr id="17" name="Connecteur droit 16">
            <a:extLst>
              <a:ext uri="{FF2B5EF4-FFF2-40B4-BE49-F238E27FC236}">
                <a16:creationId xmlns:a16="http://schemas.microsoft.com/office/drawing/2014/main" id="{15520847-DA51-F9DC-373D-83FA2F3009E4}"/>
              </a:ext>
            </a:extLst>
          </p:cNvPr>
          <p:cNvCxnSpPr>
            <a:cxnSpLocks/>
          </p:cNvCxnSpPr>
          <p:nvPr/>
        </p:nvCxnSpPr>
        <p:spPr>
          <a:xfrm>
            <a:off x="11201400" y="3565721"/>
            <a:ext cx="0" cy="5944272"/>
          </a:xfrm>
          <a:prstGeom prst="line">
            <a:avLst/>
          </a:prstGeom>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2E581FBE-233F-9648-3E5F-9F9D2DCD55AE}"/>
              </a:ext>
            </a:extLst>
          </p:cNvPr>
          <p:cNvSpPr txBox="1"/>
          <p:nvPr/>
        </p:nvSpPr>
        <p:spPr>
          <a:xfrm>
            <a:off x="11435274" y="3563936"/>
            <a:ext cx="6103629" cy="400110"/>
          </a:xfrm>
          <a:prstGeom prst="rect">
            <a:avLst/>
          </a:prstGeom>
          <a:noFill/>
        </p:spPr>
        <p:txBody>
          <a:bodyPr wrap="square">
            <a:spAutoFit/>
          </a:bodyPr>
          <a:lstStyle/>
          <a:p>
            <a:pPr marL="342900" lvl="0" indent="-342900" rtl="0">
              <a:tabLst>
                <a:tab pos="457200" algn="l"/>
              </a:tabLst>
            </a:pPr>
            <a:r>
              <a:rPr lang="fr-FR" sz="2000" b="1" dirty="0">
                <a:solidFill>
                  <a:schemeClr val="accent5"/>
                </a:solidFill>
                <a:latin typeface="Montserrat"/>
              </a:rPr>
              <a:t>3- Deuxième transformation linéaire:</a:t>
            </a:r>
            <a:endParaRPr lang="fr-FR" sz="2000" dirty="0">
              <a:solidFill>
                <a:schemeClr val="accent5"/>
              </a:solidFill>
              <a:effectLst/>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7DA084F2-D2E2-46B6-6DC1-F2D6573F659E}"/>
                  </a:ext>
                </a:extLst>
              </p:cNvPr>
              <p:cNvSpPr txBox="1"/>
              <p:nvPr/>
            </p:nvSpPr>
            <p:spPr>
              <a:xfrm>
                <a:off x="12250484" y="4105140"/>
                <a:ext cx="3831287" cy="707886"/>
              </a:xfrm>
              <a:prstGeom prst="rect">
                <a:avLst/>
              </a:prstGeom>
              <a:noFill/>
              <a:ln w="12700">
                <a:solidFill>
                  <a:schemeClr val="tx1"/>
                </a:solidFill>
              </a:ln>
            </p:spPr>
            <p:txBody>
              <a:bodyPr wrap="square" rtlCol="0">
                <a:spAutoFit/>
              </a:bodyPr>
              <a:lstStyle/>
              <a:p>
                <a:r>
                  <a:rPr lang="fr-FR" sz="4000" dirty="0"/>
                  <a:t>y</a:t>
                </a:r>
                <a14:m>
                  <m:oMath xmlns:m="http://schemas.openxmlformats.org/officeDocument/2006/math">
                    <m:r>
                      <a:rPr lang="fr-FR" sz="4000" b="0" i="1" dirty="0" smtClean="0">
                        <a:latin typeface="Cambria Math" panose="02040503050406030204" pitchFamily="18" charset="0"/>
                      </a:rPr>
                      <m:t> = </m:t>
                    </m:r>
                    <m:r>
                      <a:rPr lang="fr-FR" sz="4000" b="0" i="1" dirty="0" smtClean="0">
                        <a:latin typeface="Cambria Math" panose="02040503050406030204" pitchFamily="18" charset="0"/>
                      </a:rPr>
                      <m:t>h</m:t>
                    </m:r>
                    <m:r>
                      <a:rPr lang="fr-FR" sz="4000" b="0" i="1" dirty="0" smtClean="0">
                        <a:latin typeface="Cambria Math" panose="02040503050406030204" pitchFamily="18" charset="0"/>
                      </a:rPr>
                      <m:t>’</m:t>
                    </m:r>
                    <m:sSub>
                      <m:sSubPr>
                        <m:ctrlPr>
                          <a:rPr lang="fr-FR" sz="4000" i="1" dirty="0" smtClean="0">
                            <a:solidFill>
                              <a:srgbClr val="836967"/>
                            </a:solidFill>
                            <a:latin typeface="Cambria Math" panose="02040503050406030204" pitchFamily="18" charset="0"/>
                          </a:rPr>
                        </m:ctrlPr>
                      </m:sSubPr>
                      <m:e>
                        <m:r>
                          <a:rPr lang="fr-FR" sz="4000" b="0" i="1" dirty="0" smtClean="0">
                            <a:solidFill>
                              <a:srgbClr val="836967"/>
                            </a:solidFill>
                            <a:latin typeface="Cambria Math" panose="02040503050406030204" pitchFamily="18" charset="0"/>
                          </a:rPr>
                          <m:t>𝑊</m:t>
                        </m:r>
                      </m:e>
                      <m:sub>
                        <m:r>
                          <a:rPr lang="fr-FR" sz="4000" b="0" i="1" dirty="0" smtClean="0">
                            <a:latin typeface="Cambria Math" panose="02040503050406030204" pitchFamily="18" charset="0"/>
                          </a:rPr>
                          <m:t>2</m:t>
                        </m:r>
                      </m:sub>
                    </m:sSub>
                    <m:r>
                      <a:rPr lang="fr-FR" sz="4000" b="0" i="1" dirty="0" smtClean="0">
                        <a:latin typeface="Cambria Math" panose="02040503050406030204" pitchFamily="18" charset="0"/>
                      </a:rPr>
                      <m:t>+ </m:t>
                    </m:r>
                    <m:sSub>
                      <m:sSubPr>
                        <m:ctrlPr>
                          <a:rPr lang="fr-FR" sz="4000" i="1" dirty="0" smtClean="0">
                            <a:solidFill>
                              <a:srgbClr val="836967"/>
                            </a:solidFill>
                            <a:latin typeface="Cambria Math" panose="02040503050406030204" pitchFamily="18" charset="0"/>
                          </a:rPr>
                        </m:ctrlPr>
                      </m:sSubPr>
                      <m:e>
                        <m:r>
                          <a:rPr lang="fr-FR" sz="4000" b="0" i="1" dirty="0">
                            <a:latin typeface="Cambria Math" panose="02040503050406030204" pitchFamily="18" charset="0"/>
                          </a:rPr>
                          <m:t>𝑏</m:t>
                        </m:r>
                      </m:e>
                      <m:sub>
                        <m:r>
                          <a:rPr lang="fr-FR" sz="4000" b="0" i="0" dirty="0">
                            <a:latin typeface="Cambria Math" panose="02040503050406030204" pitchFamily="18" charset="0"/>
                          </a:rPr>
                          <m:t>2</m:t>
                        </m:r>
                      </m:sub>
                    </m:sSub>
                  </m:oMath>
                </a14:m>
                <a:endParaRPr lang="fr-FR" sz="4000" dirty="0"/>
              </a:p>
            </p:txBody>
          </p:sp>
        </mc:Choice>
        <mc:Fallback xmlns="">
          <p:sp>
            <p:nvSpPr>
              <p:cNvPr id="19" name="ZoneTexte 18">
                <a:extLst>
                  <a:ext uri="{FF2B5EF4-FFF2-40B4-BE49-F238E27FC236}">
                    <a16:creationId xmlns:a16="http://schemas.microsoft.com/office/drawing/2014/main" id="{7DA084F2-D2E2-46B6-6DC1-F2D6573F659E}"/>
                  </a:ext>
                </a:extLst>
              </p:cNvPr>
              <p:cNvSpPr txBox="1">
                <a:spLocks noRot="1" noChangeAspect="1" noMove="1" noResize="1" noEditPoints="1" noAdjustHandles="1" noChangeArrowheads="1" noChangeShapeType="1" noTextEdit="1"/>
              </p:cNvSpPr>
              <p:nvPr/>
            </p:nvSpPr>
            <p:spPr>
              <a:xfrm>
                <a:off x="12250484" y="4105140"/>
                <a:ext cx="3831287" cy="707886"/>
              </a:xfrm>
              <a:prstGeom prst="rect">
                <a:avLst/>
              </a:prstGeom>
              <a:blipFill>
                <a:blip r:embed="rId10"/>
                <a:stretch>
                  <a:fillRect l="-5556" t="-14286" b="-33613"/>
                </a:stretch>
              </a:blipFill>
              <a:ln w="12700">
                <a:solidFill>
                  <a:schemeClr val="tx1"/>
                </a:solidFill>
              </a:ln>
            </p:spPr>
            <p:txBody>
              <a:bodyPr/>
              <a:lstStyle/>
              <a:p>
                <a:r>
                  <a:rPr lang="fr-FR">
                    <a:noFill/>
                  </a:rPr>
                  <a:t> </a:t>
                </a:r>
              </a:p>
            </p:txBody>
          </p:sp>
        </mc:Fallback>
      </mc:AlternateContent>
      <p:sp>
        <p:nvSpPr>
          <p:cNvPr id="20" name="ZoneTexte 19">
            <a:extLst>
              <a:ext uri="{FF2B5EF4-FFF2-40B4-BE49-F238E27FC236}">
                <a16:creationId xmlns:a16="http://schemas.microsoft.com/office/drawing/2014/main" id="{11565307-C792-067C-3AE4-6FB33200BCAC}"/>
              </a:ext>
            </a:extLst>
          </p:cNvPr>
          <p:cNvSpPr txBox="1"/>
          <p:nvPr/>
        </p:nvSpPr>
        <p:spPr>
          <a:xfrm>
            <a:off x="11834941" y="5916406"/>
            <a:ext cx="5737150" cy="2308324"/>
          </a:xfrm>
          <a:prstGeom prst="rect">
            <a:avLst/>
          </a:prstGeom>
          <a:noFill/>
        </p:spPr>
        <p:txBody>
          <a:bodyPr wrap="square">
            <a:spAutoFit/>
          </a:bodyPr>
          <a:lstStyle/>
          <a:p>
            <a:pPr algn="just"/>
            <a:r>
              <a:rPr lang="fr-FR" sz="2400" dirty="0">
                <a:effectLst/>
                <a:latin typeface="Times New Roman" panose="02020603050405020304" pitchFamily="18" charset="0"/>
                <a:ea typeface="Times New Roman" panose="02020603050405020304" pitchFamily="18" charset="0"/>
              </a:rPr>
              <a:t>Les transformations linéaires dans la couche </a:t>
            </a:r>
            <a:r>
              <a:rPr lang="fr-FR" sz="2400" dirty="0" err="1">
                <a:effectLst/>
                <a:latin typeface="Times New Roman" panose="02020603050405020304" pitchFamily="18" charset="0"/>
                <a:ea typeface="Times New Roman" panose="02020603050405020304" pitchFamily="18" charset="0"/>
              </a:rPr>
              <a:t>feed-forward</a:t>
            </a:r>
            <a:r>
              <a:rPr lang="fr-FR" sz="2400" dirty="0">
                <a:effectLst/>
                <a:latin typeface="Times New Roman" panose="02020603050405020304" pitchFamily="18" charset="0"/>
                <a:ea typeface="Times New Roman" panose="02020603050405020304" pitchFamily="18" charset="0"/>
              </a:rPr>
              <a:t> des Transformers permettent de modifier les représentations des données, les rendant plus complexes et mieux adaptées aux tâches à réaliser, telles que la traduction ou la génération de texte.</a:t>
            </a:r>
            <a:r>
              <a:rPr lang="fr-FR" sz="2400" b="1" dirty="0">
                <a:solidFill>
                  <a:srgbClr val="4472C4"/>
                </a:solidFill>
                <a:effectLst/>
                <a:latin typeface="Times New Roman" panose="02020603050405020304" pitchFamily="18" charset="0"/>
                <a:ea typeface="Times New Roman" panose="02020603050405020304" pitchFamily="18" charset="0"/>
              </a:rPr>
              <a:t> </a:t>
            </a:r>
            <a:endParaRPr lang="fr-FR" sz="2400" dirty="0">
              <a:effectLst/>
              <a:latin typeface="Times New Roman" panose="02020603050405020304" pitchFamily="18" charset="0"/>
              <a:ea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18677" y="579331"/>
            <a:ext cx="4450645" cy="1636873"/>
          </a:xfrm>
          <a:prstGeom prst="rect">
            <a:avLst/>
          </a:prstGeom>
        </p:spPr>
        <p:txBody>
          <a:bodyPr lIns="0" tIns="0" rIns="0" bIns="0" rtlCol="0" anchor="t">
            <a:spAutoFit/>
          </a:bodyPr>
          <a:lstStyle/>
          <a:p>
            <a:pPr algn="l">
              <a:lnSpc>
                <a:spcPts val="9346"/>
              </a:lnSpc>
            </a:pPr>
            <a:r>
              <a:rPr lang="en-US" sz="8199" b="1">
                <a:solidFill>
                  <a:srgbClr val="42B3BD"/>
                </a:solidFill>
                <a:latin typeface="Arimo Bold"/>
                <a:ea typeface="Arimo Bold"/>
                <a:cs typeface="Arimo Bold"/>
                <a:sym typeface="Arimo Bold"/>
              </a:rPr>
              <a:t>PLAN </a:t>
            </a:r>
          </a:p>
        </p:txBody>
      </p:sp>
      <p:sp>
        <p:nvSpPr>
          <p:cNvPr id="3" name="Freeform 3"/>
          <p:cNvSpPr/>
          <p:nvPr/>
        </p:nvSpPr>
        <p:spPr>
          <a:xfrm rot="-10800000">
            <a:off x="16431797" y="0"/>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2">
              <a:extLst>
                <a:ext uri="{96DAC541-7B7A-43D3-8B79-37D633B846F1}">
                  <asvg:svgBlip xmlns:asvg="http://schemas.microsoft.com/office/drawing/2016/SVG/main" r:embed="rId3"/>
                </a:ext>
              </a:extLst>
            </a:blip>
            <a:stretch>
              <a:fillRect l="-205" r="-205"/>
            </a:stretch>
          </a:blipFill>
        </p:spPr>
      </p:sp>
      <p:sp>
        <p:nvSpPr>
          <p:cNvPr id="4" name="Freeform 4"/>
          <p:cNvSpPr/>
          <p:nvPr/>
        </p:nvSpPr>
        <p:spPr>
          <a:xfrm>
            <a:off x="816521" y="2655902"/>
            <a:ext cx="5390232" cy="1209626"/>
          </a:xfrm>
          <a:custGeom>
            <a:avLst/>
            <a:gdLst/>
            <a:ahLst/>
            <a:cxnLst/>
            <a:rect l="l" t="t" r="r" b="b"/>
            <a:pathLst>
              <a:path w="5390232" h="1209626">
                <a:moveTo>
                  <a:pt x="0" y="0"/>
                </a:moveTo>
                <a:lnTo>
                  <a:pt x="5390232" y="0"/>
                </a:lnTo>
                <a:lnTo>
                  <a:pt x="5390232" y="1209626"/>
                </a:lnTo>
                <a:lnTo>
                  <a:pt x="0" y="1209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374485" y="3133399"/>
            <a:ext cx="5559067" cy="437393"/>
          </a:xfrm>
          <a:prstGeom prst="rect">
            <a:avLst/>
          </a:prstGeom>
        </p:spPr>
        <p:txBody>
          <a:bodyPr lIns="0" tIns="0" rIns="0" bIns="0" rtlCol="0" anchor="t">
            <a:spAutoFit/>
          </a:bodyPr>
          <a:lstStyle/>
          <a:p>
            <a:pPr algn="l">
              <a:lnSpc>
                <a:spcPts val="3361"/>
              </a:lnSpc>
            </a:pPr>
            <a:r>
              <a:rPr lang="en-US" sz="3171">
                <a:solidFill>
                  <a:srgbClr val="000000"/>
                </a:solidFill>
                <a:latin typeface="Poppins"/>
                <a:ea typeface="Poppins"/>
                <a:cs typeface="Poppins"/>
                <a:sym typeface="Poppins"/>
              </a:rPr>
              <a:t>Introduction générale</a:t>
            </a:r>
          </a:p>
        </p:txBody>
      </p:sp>
      <p:sp>
        <p:nvSpPr>
          <p:cNvPr id="6" name="TextBox 6"/>
          <p:cNvSpPr txBox="1"/>
          <p:nvPr/>
        </p:nvSpPr>
        <p:spPr>
          <a:xfrm>
            <a:off x="816521" y="2116483"/>
            <a:ext cx="1608136" cy="655263"/>
          </a:xfrm>
          <a:prstGeom prst="rect">
            <a:avLst/>
          </a:prstGeom>
        </p:spPr>
        <p:txBody>
          <a:bodyPr lIns="0" tIns="0" rIns="0" bIns="0" rtlCol="0" anchor="t">
            <a:spAutoFit/>
          </a:bodyPr>
          <a:lstStyle/>
          <a:p>
            <a:pPr algn="l">
              <a:lnSpc>
                <a:spcPts val="4993"/>
              </a:lnSpc>
            </a:pPr>
            <a:r>
              <a:rPr lang="en-US" sz="4711" b="1">
                <a:solidFill>
                  <a:srgbClr val="41B8D5"/>
                </a:solidFill>
                <a:latin typeface="Arimo Bold"/>
                <a:ea typeface="Arimo Bold"/>
                <a:cs typeface="Arimo Bold"/>
                <a:sym typeface="Arimo Bold"/>
              </a:rPr>
              <a:t>01.</a:t>
            </a:r>
          </a:p>
        </p:txBody>
      </p:sp>
      <p:sp>
        <p:nvSpPr>
          <p:cNvPr id="7" name="Freeform 7"/>
          <p:cNvSpPr/>
          <p:nvPr/>
        </p:nvSpPr>
        <p:spPr>
          <a:xfrm>
            <a:off x="816521" y="4662123"/>
            <a:ext cx="5390232" cy="1209626"/>
          </a:xfrm>
          <a:custGeom>
            <a:avLst/>
            <a:gdLst/>
            <a:ahLst/>
            <a:cxnLst/>
            <a:rect l="l" t="t" r="r" b="b"/>
            <a:pathLst>
              <a:path w="5390232" h="1209626">
                <a:moveTo>
                  <a:pt x="0" y="0"/>
                </a:moveTo>
                <a:lnTo>
                  <a:pt x="5390232" y="0"/>
                </a:lnTo>
                <a:lnTo>
                  <a:pt x="5390232" y="1209626"/>
                </a:lnTo>
                <a:lnTo>
                  <a:pt x="0" y="1209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028700" y="5181600"/>
            <a:ext cx="6297380" cy="437393"/>
          </a:xfrm>
          <a:prstGeom prst="rect">
            <a:avLst/>
          </a:prstGeom>
        </p:spPr>
        <p:txBody>
          <a:bodyPr lIns="0" tIns="0" rIns="0" bIns="0" rtlCol="0" anchor="t">
            <a:spAutoFit/>
          </a:bodyPr>
          <a:lstStyle/>
          <a:p>
            <a:pPr algn="l">
              <a:lnSpc>
                <a:spcPts val="3361"/>
              </a:lnSpc>
            </a:pPr>
            <a:r>
              <a:rPr lang="en-US" sz="3171">
                <a:solidFill>
                  <a:srgbClr val="000000"/>
                </a:solidFill>
                <a:latin typeface="Poppins"/>
                <a:ea typeface="Poppins"/>
                <a:cs typeface="Poppins"/>
                <a:sym typeface="Poppins"/>
              </a:rPr>
              <a:t>Problèmatique et dataset</a:t>
            </a:r>
          </a:p>
        </p:txBody>
      </p:sp>
      <p:sp>
        <p:nvSpPr>
          <p:cNvPr id="9" name="TextBox 9"/>
          <p:cNvSpPr txBox="1"/>
          <p:nvPr/>
        </p:nvSpPr>
        <p:spPr>
          <a:xfrm>
            <a:off x="816521" y="4122704"/>
            <a:ext cx="1608136" cy="655263"/>
          </a:xfrm>
          <a:prstGeom prst="rect">
            <a:avLst/>
          </a:prstGeom>
        </p:spPr>
        <p:txBody>
          <a:bodyPr lIns="0" tIns="0" rIns="0" bIns="0" rtlCol="0" anchor="t">
            <a:spAutoFit/>
          </a:bodyPr>
          <a:lstStyle/>
          <a:p>
            <a:pPr algn="l">
              <a:lnSpc>
                <a:spcPts val="4993"/>
              </a:lnSpc>
            </a:pPr>
            <a:r>
              <a:rPr lang="en-US" sz="4711" b="1">
                <a:solidFill>
                  <a:srgbClr val="41B8D5"/>
                </a:solidFill>
                <a:latin typeface="Arimo Bold"/>
                <a:ea typeface="Arimo Bold"/>
                <a:cs typeface="Arimo Bold"/>
                <a:sym typeface="Arimo Bold"/>
              </a:rPr>
              <a:t>02.</a:t>
            </a:r>
          </a:p>
        </p:txBody>
      </p:sp>
      <p:sp>
        <p:nvSpPr>
          <p:cNvPr id="10" name="Freeform 10"/>
          <p:cNvSpPr/>
          <p:nvPr/>
        </p:nvSpPr>
        <p:spPr>
          <a:xfrm>
            <a:off x="816521" y="6792169"/>
            <a:ext cx="5390232" cy="1209626"/>
          </a:xfrm>
          <a:custGeom>
            <a:avLst/>
            <a:gdLst/>
            <a:ahLst/>
            <a:cxnLst/>
            <a:rect l="l" t="t" r="r" b="b"/>
            <a:pathLst>
              <a:path w="5390232" h="1209626">
                <a:moveTo>
                  <a:pt x="0" y="0"/>
                </a:moveTo>
                <a:lnTo>
                  <a:pt x="5390232" y="0"/>
                </a:lnTo>
                <a:lnTo>
                  <a:pt x="5390232" y="1209626"/>
                </a:lnTo>
                <a:lnTo>
                  <a:pt x="0" y="1209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374485" y="7308062"/>
            <a:ext cx="6691146" cy="437393"/>
          </a:xfrm>
          <a:prstGeom prst="rect">
            <a:avLst/>
          </a:prstGeom>
        </p:spPr>
        <p:txBody>
          <a:bodyPr lIns="0" tIns="0" rIns="0" bIns="0" rtlCol="0" anchor="t">
            <a:spAutoFit/>
          </a:bodyPr>
          <a:lstStyle/>
          <a:p>
            <a:pPr algn="l">
              <a:lnSpc>
                <a:spcPts val="3361"/>
              </a:lnSpc>
            </a:pPr>
            <a:r>
              <a:rPr lang="en-US" sz="3171">
                <a:solidFill>
                  <a:srgbClr val="000000"/>
                </a:solidFill>
                <a:latin typeface="Poppins"/>
                <a:ea typeface="Poppins"/>
                <a:cs typeface="Poppins"/>
                <a:sym typeface="Poppins"/>
              </a:rPr>
              <a:t>Transformers</a:t>
            </a:r>
          </a:p>
        </p:txBody>
      </p:sp>
      <p:sp>
        <p:nvSpPr>
          <p:cNvPr id="12" name="TextBox 12"/>
          <p:cNvSpPr txBox="1"/>
          <p:nvPr/>
        </p:nvSpPr>
        <p:spPr>
          <a:xfrm>
            <a:off x="816521" y="6252750"/>
            <a:ext cx="1608136" cy="655263"/>
          </a:xfrm>
          <a:prstGeom prst="rect">
            <a:avLst/>
          </a:prstGeom>
        </p:spPr>
        <p:txBody>
          <a:bodyPr lIns="0" tIns="0" rIns="0" bIns="0" rtlCol="0" anchor="t">
            <a:spAutoFit/>
          </a:bodyPr>
          <a:lstStyle/>
          <a:p>
            <a:pPr algn="l">
              <a:lnSpc>
                <a:spcPts val="4993"/>
              </a:lnSpc>
            </a:pPr>
            <a:r>
              <a:rPr lang="en-US" sz="4711" b="1">
                <a:solidFill>
                  <a:srgbClr val="41B8D5"/>
                </a:solidFill>
                <a:latin typeface="Arimo Bold"/>
                <a:ea typeface="Arimo Bold"/>
                <a:cs typeface="Arimo Bold"/>
                <a:sym typeface="Arimo Bold"/>
              </a:rPr>
              <a:t>03.</a:t>
            </a:r>
          </a:p>
        </p:txBody>
      </p:sp>
      <p:sp>
        <p:nvSpPr>
          <p:cNvPr id="13" name="Freeform 13"/>
          <p:cNvSpPr/>
          <p:nvPr/>
        </p:nvSpPr>
        <p:spPr>
          <a:xfrm>
            <a:off x="9521545" y="3261810"/>
            <a:ext cx="5390232" cy="1209626"/>
          </a:xfrm>
          <a:custGeom>
            <a:avLst/>
            <a:gdLst/>
            <a:ahLst/>
            <a:cxnLst/>
            <a:rect l="l" t="t" r="r" b="b"/>
            <a:pathLst>
              <a:path w="5390232" h="1209626">
                <a:moveTo>
                  <a:pt x="0" y="0"/>
                </a:moveTo>
                <a:lnTo>
                  <a:pt x="5390232" y="0"/>
                </a:lnTo>
                <a:lnTo>
                  <a:pt x="5390232" y="1209626"/>
                </a:lnTo>
                <a:lnTo>
                  <a:pt x="0" y="1209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0134600" y="3701860"/>
            <a:ext cx="5559067" cy="437393"/>
          </a:xfrm>
          <a:prstGeom prst="rect">
            <a:avLst/>
          </a:prstGeom>
        </p:spPr>
        <p:txBody>
          <a:bodyPr lIns="0" tIns="0" rIns="0" bIns="0" rtlCol="0" anchor="t">
            <a:spAutoFit/>
          </a:bodyPr>
          <a:lstStyle/>
          <a:p>
            <a:pPr algn="l">
              <a:lnSpc>
                <a:spcPts val="3361"/>
              </a:lnSpc>
            </a:pPr>
            <a:r>
              <a:rPr lang="en-US" sz="3171">
                <a:solidFill>
                  <a:srgbClr val="000000"/>
                </a:solidFill>
                <a:latin typeface="Poppins"/>
                <a:ea typeface="Poppins"/>
                <a:cs typeface="Poppins"/>
                <a:sym typeface="Poppins"/>
              </a:rPr>
              <a:t>LLMs et Fine-Tuning</a:t>
            </a:r>
          </a:p>
        </p:txBody>
      </p:sp>
      <p:sp>
        <p:nvSpPr>
          <p:cNvPr id="15" name="TextBox 15"/>
          <p:cNvSpPr txBox="1"/>
          <p:nvPr/>
        </p:nvSpPr>
        <p:spPr>
          <a:xfrm>
            <a:off x="9861878" y="2724005"/>
            <a:ext cx="1608136" cy="655263"/>
          </a:xfrm>
          <a:prstGeom prst="rect">
            <a:avLst/>
          </a:prstGeom>
        </p:spPr>
        <p:txBody>
          <a:bodyPr lIns="0" tIns="0" rIns="0" bIns="0" rtlCol="0" anchor="t">
            <a:spAutoFit/>
          </a:bodyPr>
          <a:lstStyle/>
          <a:p>
            <a:pPr algn="l">
              <a:lnSpc>
                <a:spcPts val="4993"/>
              </a:lnSpc>
            </a:pPr>
            <a:r>
              <a:rPr lang="en-US" sz="4711" b="1">
                <a:solidFill>
                  <a:srgbClr val="41B8D5"/>
                </a:solidFill>
                <a:latin typeface="Arimo Bold"/>
                <a:ea typeface="Arimo Bold"/>
                <a:cs typeface="Arimo Bold"/>
                <a:sym typeface="Arimo Bold"/>
              </a:rPr>
              <a:t>04.</a:t>
            </a:r>
          </a:p>
        </p:txBody>
      </p:sp>
      <p:sp>
        <p:nvSpPr>
          <p:cNvPr id="16" name="TextBox 16"/>
          <p:cNvSpPr txBox="1"/>
          <p:nvPr/>
        </p:nvSpPr>
        <p:spPr>
          <a:xfrm>
            <a:off x="9483210" y="5030684"/>
            <a:ext cx="1608136" cy="655263"/>
          </a:xfrm>
          <a:prstGeom prst="rect">
            <a:avLst/>
          </a:prstGeom>
        </p:spPr>
        <p:txBody>
          <a:bodyPr lIns="0" tIns="0" rIns="0" bIns="0" rtlCol="0" anchor="t">
            <a:spAutoFit/>
          </a:bodyPr>
          <a:lstStyle/>
          <a:p>
            <a:pPr algn="l">
              <a:lnSpc>
                <a:spcPts val="4993"/>
              </a:lnSpc>
            </a:pPr>
            <a:r>
              <a:rPr lang="en-US" sz="4711" b="1">
                <a:solidFill>
                  <a:srgbClr val="41B8D5"/>
                </a:solidFill>
                <a:latin typeface="Arimo Bold"/>
                <a:ea typeface="Arimo Bold"/>
                <a:cs typeface="Arimo Bold"/>
                <a:sym typeface="Arimo Bold"/>
              </a:rPr>
              <a:t>05.</a:t>
            </a:r>
          </a:p>
        </p:txBody>
      </p:sp>
      <p:sp>
        <p:nvSpPr>
          <p:cNvPr id="17" name="Freeform 17"/>
          <p:cNvSpPr/>
          <p:nvPr/>
        </p:nvSpPr>
        <p:spPr>
          <a:xfrm>
            <a:off x="9386133" y="5741241"/>
            <a:ext cx="5390232" cy="1209626"/>
          </a:xfrm>
          <a:custGeom>
            <a:avLst/>
            <a:gdLst/>
            <a:ahLst/>
            <a:cxnLst/>
            <a:rect l="l" t="t" r="r" b="b"/>
            <a:pathLst>
              <a:path w="5390232" h="1209626">
                <a:moveTo>
                  <a:pt x="0" y="0"/>
                </a:moveTo>
                <a:lnTo>
                  <a:pt x="5390232" y="0"/>
                </a:lnTo>
                <a:lnTo>
                  <a:pt x="5390232" y="1209626"/>
                </a:lnTo>
                <a:lnTo>
                  <a:pt x="0" y="1209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9944097" y="6218738"/>
            <a:ext cx="5559067" cy="437393"/>
          </a:xfrm>
          <a:prstGeom prst="rect">
            <a:avLst/>
          </a:prstGeom>
        </p:spPr>
        <p:txBody>
          <a:bodyPr lIns="0" tIns="0" rIns="0" bIns="0" rtlCol="0" anchor="t">
            <a:spAutoFit/>
          </a:bodyPr>
          <a:lstStyle/>
          <a:p>
            <a:pPr algn="l">
              <a:lnSpc>
                <a:spcPts val="3361"/>
              </a:lnSpc>
            </a:pPr>
            <a:r>
              <a:rPr lang="en-US" sz="3171">
                <a:solidFill>
                  <a:srgbClr val="000000"/>
                </a:solidFill>
                <a:latin typeface="Poppins"/>
                <a:ea typeface="Poppins"/>
                <a:cs typeface="Poppins"/>
                <a:sym typeface="Poppins"/>
              </a:rPr>
              <a:t>Implementation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P spid="14" grpId="0"/>
      <p:bldP spid="15" grpId="0"/>
      <p:bldP spid="16" grpId="0"/>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Decoder</a:t>
            </a:r>
          </a:p>
        </p:txBody>
      </p:sp>
      <p:sp>
        <p:nvSpPr>
          <p:cNvPr id="6" name="TextBox 6"/>
          <p:cNvSpPr txBox="1"/>
          <p:nvPr/>
        </p:nvSpPr>
        <p:spPr>
          <a:xfrm>
            <a:off x="1577750" y="2436495"/>
            <a:ext cx="4084320" cy="4073069"/>
          </a:xfrm>
          <a:prstGeom prst="rect">
            <a:avLst/>
          </a:prstGeom>
        </p:spPr>
        <p:txBody>
          <a:bodyPr lIns="0" tIns="0" rIns="0" bIns="0" rtlCol="0" anchor="t">
            <a:spAutoFit/>
          </a:bodyPr>
          <a:lstStyle/>
          <a:p>
            <a:pPr algn="just">
              <a:lnSpc>
                <a:spcPts val="2879"/>
              </a:lnSpc>
            </a:pPr>
            <a:r>
              <a:rPr lang="en-US" sz="2400" spc="22" dirty="0">
                <a:solidFill>
                  <a:srgbClr val="000000"/>
                </a:solidFill>
                <a:latin typeface="TT Rounds Condensed"/>
                <a:ea typeface="TT Rounds Condensed"/>
                <a:cs typeface="TT Rounds Condensed"/>
                <a:sym typeface="TT Rounds Condensed"/>
              </a:rPr>
              <a:t>Le </a:t>
            </a:r>
            <a:r>
              <a:rPr lang="en-US" sz="2400" b="1" spc="22" dirty="0">
                <a:solidFill>
                  <a:srgbClr val="000000"/>
                </a:solidFill>
                <a:latin typeface="TT Rounds Condensed Bold"/>
                <a:ea typeface="TT Rounds Condensed Bold"/>
                <a:cs typeface="TT Rounds Condensed Bold"/>
                <a:sym typeface="TT Rounds Condensed Bold"/>
              </a:rPr>
              <a:t>Decoder </a:t>
            </a:r>
            <a:r>
              <a:rPr lang="en-US" sz="2400" spc="22" dirty="0">
                <a:solidFill>
                  <a:srgbClr val="000000"/>
                </a:solidFill>
                <a:latin typeface="TT Rounds Condensed"/>
                <a:ea typeface="TT Rounds Condensed"/>
                <a:cs typeface="TT Rounds Condensed"/>
                <a:sym typeface="TT Rounds Condensed"/>
              </a:rPr>
              <a:t>dans </a:t>
            </a:r>
            <a:r>
              <a:rPr lang="en-US" sz="2400" spc="22" dirty="0" err="1">
                <a:solidFill>
                  <a:srgbClr val="000000"/>
                </a:solidFill>
                <a:latin typeface="TT Rounds Condensed"/>
                <a:ea typeface="TT Rounds Condensed"/>
                <a:cs typeface="TT Rounds Condensed"/>
                <a:sym typeface="TT Rounds Condensed"/>
              </a:rPr>
              <a:t>l'architecture</a:t>
            </a:r>
            <a:r>
              <a:rPr lang="en-US" sz="2400" spc="22" dirty="0">
                <a:solidFill>
                  <a:srgbClr val="000000"/>
                </a:solidFill>
                <a:latin typeface="TT Rounds Condensed"/>
                <a:ea typeface="TT Rounds Condensed"/>
                <a:cs typeface="TT Rounds Condensed"/>
                <a:sym typeface="TT Rounds Condensed"/>
              </a:rPr>
              <a:t> des Transformers </a:t>
            </a:r>
            <a:r>
              <a:rPr lang="en-US" sz="2400" spc="22" dirty="0" err="1">
                <a:solidFill>
                  <a:srgbClr val="000000"/>
                </a:solidFill>
                <a:latin typeface="TT Rounds Condensed"/>
                <a:ea typeface="TT Rounds Condensed"/>
                <a:cs typeface="TT Rounds Condensed"/>
                <a:sym typeface="TT Rounds Condensed"/>
              </a:rPr>
              <a:t>prend</a:t>
            </a:r>
            <a:r>
              <a:rPr lang="en-US" sz="2400" spc="22" dirty="0">
                <a:solidFill>
                  <a:srgbClr val="000000"/>
                </a:solidFill>
                <a:latin typeface="TT Rounds Condensed"/>
                <a:ea typeface="TT Rounds Condensed"/>
                <a:cs typeface="TT Rounds Condensed"/>
                <a:sym typeface="TT Rounds Condensed"/>
              </a:rPr>
              <a:t> la sortie </a:t>
            </a:r>
            <a:r>
              <a:rPr lang="en-US" sz="2400" spc="22" dirty="0" err="1">
                <a:solidFill>
                  <a:srgbClr val="000000"/>
                </a:solidFill>
                <a:latin typeface="TT Rounds Condensed"/>
                <a:ea typeface="TT Rounds Condensed"/>
                <a:cs typeface="TT Rounds Condensed"/>
                <a:sym typeface="TT Rounds Condensed"/>
              </a:rPr>
              <a:t>d’encoder</a:t>
            </a:r>
            <a:r>
              <a:rPr lang="en-US" sz="2400" spc="22" dirty="0">
                <a:solidFill>
                  <a:srgbClr val="000000"/>
                </a:solidFill>
                <a:latin typeface="TT Rounds Condensed"/>
                <a:ea typeface="TT Rounds Condensed"/>
                <a:cs typeface="TT Rounds Condensed"/>
                <a:sym typeface="TT Rounds Condensed"/>
              </a:rPr>
              <a:t> et </a:t>
            </a:r>
            <a:r>
              <a:rPr lang="en-US" sz="2400" spc="22" dirty="0" err="1">
                <a:solidFill>
                  <a:srgbClr val="000000"/>
                </a:solidFill>
                <a:latin typeface="TT Rounds Condensed"/>
                <a:ea typeface="TT Rounds Condensed"/>
                <a:cs typeface="TT Rounds Condensed"/>
                <a:sym typeface="TT Rounds Condensed"/>
              </a:rPr>
              <a:t>génère</a:t>
            </a:r>
            <a:r>
              <a:rPr lang="en-US" sz="2400" spc="22" dirty="0">
                <a:solidFill>
                  <a:srgbClr val="000000"/>
                </a:solidFill>
                <a:latin typeface="TT Rounds Condensed"/>
                <a:ea typeface="TT Rounds Condensed"/>
                <a:cs typeface="TT Rounds Condensed"/>
                <a:sym typeface="TT Rounds Condensed"/>
              </a:rPr>
              <a:t> la </a:t>
            </a:r>
            <a:r>
              <a:rPr lang="en-US" sz="2400" spc="22" dirty="0" err="1">
                <a:solidFill>
                  <a:srgbClr val="000000"/>
                </a:solidFill>
                <a:latin typeface="TT Rounds Condensed"/>
                <a:ea typeface="TT Rounds Condensed"/>
                <a:cs typeface="TT Rounds Condensed"/>
                <a:sym typeface="TT Rounds Condensed"/>
              </a:rPr>
              <a:t>séquence</a:t>
            </a:r>
            <a:r>
              <a:rPr lang="en-US" sz="2400" spc="22" dirty="0">
                <a:solidFill>
                  <a:srgbClr val="000000"/>
                </a:solidFill>
                <a:latin typeface="TT Rounds Condensed"/>
                <a:ea typeface="TT Rounds Condensed"/>
                <a:cs typeface="TT Rounds Condensed"/>
                <a:sym typeface="TT Rounds Condensed"/>
              </a:rPr>
              <a:t> de sortie, un mot à la </a:t>
            </a:r>
            <a:r>
              <a:rPr lang="en-US" sz="2400" spc="22" dirty="0" err="1">
                <a:solidFill>
                  <a:srgbClr val="000000"/>
                </a:solidFill>
                <a:latin typeface="TT Rounds Condensed"/>
                <a:ea typeface="TT Rounds Condensed"/>
                <a:cs typeface="TT Rounds Condensed"/>
                <a:sym typeface="TT Rounds Condensed"/>
              </a:rPr>
              <a:t>fois</a:t>
            </a:r>
            <a:r>
              <a:rPr lang="en-US" sz="2400" spc="22" dirty="0">
                <a:solidFill>
                  <a:srgbClr val="000000"/>
                </a:solidFill>
                <a:latin typeface="TT Rounds Condensed"/>
                <a:ea typeface="TT Rounds Condensed"/>
                <a:cs typeface="TT Rounds Condensed"/>
                <a:sym typeface="TT Rounds Condensed"/>
              </a:rPr>
              <a:t>. Comme </a:t>
            </a:r>
            <a:r>
              <a:rPr lang="en-US" sz="2400" spc="22" dirty="0" err="1">
                <a:solidFill>
                  <a:srgbClr val="000000"/>
                </a:solidFill>
                <a:latin typeface="TT Rounds Condensed"/>
                <a:ea typeface="TT Rounds Condensed"/>
                <a:cs typeface="TT Rounds Condensed"/>
                <a:sym typeface="TT Rounds Condensed"/>
              </a:rPr>
              <a:t>l’encoder</a:t>
            </a:r>
            <a:r>
              <a:rPr lang="en-US" sz="2400" spc="22" dirty="0">
                <a:solidFill>
                  <a:srgbClr val="000000"/>
                </a:solidFill>
                <a:latin typeface="TT Rounds Condensed"/>
                <a:ea typeface="TT Rounds Condensed"/>
                <a:cs typeface="TT Rounds Condensed"/>
                <a:sym typeface="TT Rounds Condensed"/>
              </a:rPr>
              <a:t>, le </a:t>
            </a:r>
            <a:r>
              <a:rPr lang="en-US" sz="2400" spc="22" dirty="0" err="1">
                <a:solidFill>
                  <a:srgbClr val="000000"/>
                </a:solidFill>
                <a:latin typeface="TT Rounds Condensed"/>
                <a:ea typeface="TT Rounds Condensed"/>
                <a:cs typeface="TT Rounds Condensed"/>
                <a:sym typeface="TT Rounds Condensed"/>
              </a:rPr>
              <a:t>décoder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utilise</a:t>
            </a:r>
            <a:r>
              <a:rPr lang="en-US" sz="2400" spc="22" dirty="0">
                <a:solidFill>
                  <a:srgbClr val="000000"/>
                </a:solidFill>
                <a:latin typeface="TT Rounds Condensed"/>
                <a:ea typeface="TT Rounds Condensed"/>
                <a:cs typeface="TT Rounds Condensed"/>
                <a:sym typeface="TT Rounds Condensed"/>
              </a:rPr>
              <a:t> des </a:t>
            </a:r>
            <a:r>
              <a:rPr lang="en-US" sz="2400" spc="22" dirty="0" err="1">
                <a:solidFill>
                  <a:srgbClr val="000000"/>
                </a:solidFill>
                <a:latin typeface="TT Rounds Condensed"/>
                <a:ea typeface="TT Rounds Condensed"/>
                <a:cs typeface="TT Rounds Condensed"/>
                <a:sym typeface="TT Rounds Condensed"/>
              </a:rPr>
              <a:t>mécanismes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d'attention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mais</a:t>
            </a:r>
            <a:r>
              <a:rPr lang="en-US" sz="2400" spc="22" dirty="0">
                <a:solidFill>
                  <a:srgbClr val="000000"/>
                </a:solidFill>
                <a:latin typeface="TT Rounds Condensed"/>
                <a:ea typeface="TT Rounds Condensed"/>
                <a:cs typeface="TT Rounds Condensed"/>
                <a:sym typeface="TT Rounds Condensed"/>
              </a:rPr>
              <a:t> avec </a:t>
            </a:r>
            <a:r>
              <a:rPr lang="en-US" sz="2400" spc="22" dirty="0" err="1">
                <a:solidFill>
                  <a:srgbClr val="000000"/>
                </a:solidFill>
                <a:latin typeface="TT Rounds Condensed"/>
                <a:ea typeface="TT Rounds Condensed"/>
                <a:cs typeface="TT Rounds Condensed"/>
                <a:sym typeface="TT Rounds Condensed"/>
              </a:rPr>
              <a:t>quelques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différences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notamment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l'utilisation</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l'attention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masquée</a:t>
            </a:r>
            <a:r>
              <a:rPr lang="en-US" sz="2400" spc="22" dirty="0">
                <a:solidFill>
                  <a:srgbClr val="000000"/>
                </a:solidFill>
                <a:latin typeface="TT Rounds Condensed"/>
                <a:ea typeface="TT Rounds Condensed"/>
                <a:cs typeface="TT Rounds Condensed"/>
                <a:sym typeface="TT Rounds Condensed"/>
              </a:rPr>
              <a:t> et </a:t>
            </a:r>
            <a:r>
              <a:rPr lang="en-US" sz="2400" spc="22" dirty="0" err="1">
                <a:solidFill>
                  <a:srgbClr val="000000"/>
                </a:solidFill>
                <a:latin typeface="TT Rounds Condensed"/>
                <a:ea typeface="TT Rounds Condensed"/>
                <a:cs typeface="TT Rounds Condensed"/>
                <a:sym typeface="TT Rounds Condensed"/>
              </a:rPr>
              <a:t>l'intégration</a:t>
            </a:r>
            <a:r>
              <a:rPr lang="en-US" sz="2400" spc="22" dirty="0">
                <a:solidFill>
                  <a:srgbClr val="000000"/>
                </a:solidFill>
                <a:latin typeface="TT Rounds Condensed"/>
                <a:ea typeface="TT Rounds Condensed"/>
                <a:cs typeface="TT Rounds Condensed"/>
                <a:sym typeface="TT Rounds Condensed"/>
              </a:rPr>
              <a:t> de la sortie </a:t>
            </a:r>
            <a:r>
              <a:rPr lang="en-US" sz="2400" spc="22" dirty="0" err="1">
                <a:solidFill>
                  <a:srgbClr val="000000"/>
                </a:solidFill>
                <a:latin typeface="TT Rounds Condensed"/>
                <a:ea typeface="TT Rounds Condensed"/>
                <a:cs typeface="TT Rounds Condensed"/>
                <a:sym typeface="TT Rounds Condensed"/>
              </a:rPr>
              <a:t>d’encoder</a:t>
            </a:r>
            <a:endParaRPr lang="en-US" sz="2400" spc="22" dirty="0">
              <a:solidFill>
                <a:srgbClr val="000000"/>
              </a:solidFill>
              <a:latin typeface="TT Rounds Condensed"/>
              <a:ea typeface="TT Rounds Condensed"/>
              <a:cs typeface="TT Rounds Condensed"/>
              <a:sym typeface="TT Rounds Condensed"/>
            </a:endParaRPr>
          </a:p>
        </p:txBody>
      </p:sp>
      <p:grpSp>
        <p:nvGrpSpPr>
          <p:cNvPr id="7" name="Group 7"/>
          <p:cNvGrpSpPr/>
          <p:nvPr/>
        </p:nvGrpSpPr>
        <p:grpSpPr>
          <a:xfrm>
            <a:off x="6630804" y="2088122"/>
            <a:ext cx="6431028" cy="6912940"/>
            <a:chOff x="0" y="0"/>
            <a:chExt cx="8574704" cy="9217253"/>
          </a:xfrm>
        </p:grpSpPr>
        <p:sp>
          <p:nvSpPr>
            <p:cNvPr id="8" name="Freeform 8"/>
            <p:cNvSpPr/>
            <p:nvPr/>
          </p:nvSpPr>
          <p:spPr>
            <a:xfrm>
              <a:off x="0" y="0"/>
              <a:ext cx="8574659" cy="9217279"/>
            </a:xfrm>
            <a:custGeom>
              <a:avLst/>
              <a:gdLst/>
              <a:ahLst/>
              <a:cxnLst/>
              <a:rect l="l" t="t" r="r" b="b"/>
              <a:pathLst>
                <a:path w="8574659" h="9217279">
                  <a:moveTo>
                    <a:pt x="0" y="0"/>
                  </a:moveTo>
                  <a:lnTo>
                    <a:pt x="8574659" y="0"/>
                  </a:lnTo>
                  <a:lnTo>
                    <a:pt x="8574659" y="9217279"/>
                  </a:lnTo>
                  <a:lnTo>
                    <a:pt x="0" y="9217279"/>
                  </a:lnTo>
                  <a:lnTo>
                    <a:pt x="0" y="0"/>
                  </a:lnTo>
                  <a:close/>
                </a:path>
              </a:pathLst>
            </a:custGeom>
            <a:blipFill>
              <a:blip r:embed="rId5"/>
              <a:stretch>
                <a:fillRect/>
              </a:stretch>
            </a:blipFill>
          </p:spPr>
        </p:sp>
      </p:grpSp>
      <p:sp>
        <p:nvSpPr>
          <p:cNvPr id="9" name="Freeform 9"/>
          <p:cNvSpPr/>
          <p:nvPr/>
        </p:nvSpPr>
        <p:spPr>
          <a:xfrm>
            <a:off x="9971458" y="2033980"/>
            <a:ext cx="3090350" cy="5486034"/>
          </a:xfrm>
          <a:custGeom>
            <a:avLst/>
            <a:gdLst/>
            <a:ahLst/>
            <a:cxnLst/>
            <a:rect l="l" t="t" r="r" b="b"/>
            <a:pathLst>
              <a:path w="3090350" h="5486034">
                <a:moveTo>
                  <a:pt x="0" y="0"/>
                </a:moveTo>
                <a:lnTo>
                  <a:pt x="3090350" y="0"/>
                </a:lnTo>
                <a:lnTo>
                  <a:pt x="3090350" y="5486034"/>
                </a:lnTo>
                <a:lnTo>
                  <a:pt x="0" y="54860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AutoShape 10"/>
          <p:cNvSpPr/>
          <p:nvPr/>
        </p:nvSpPr>
        <p:spPr>
          <a:xfrm rot="9264">
            <a:off x="5995323" y="2951564"/>
            <a:ext cx="3534446" cy="0"/>
          </a:xfrm>
          <a:prstGeom prst="line">
            <a:avLst/>
          </a:prstGeom>
          <a:ln w="9525" cap="rnd">
            <a:solidFill>
              <a:srgbClr val="4F81BD"/>
            </a:solidFill>
            <a:prstDash val="solid"/>
            <a:headEnd type="none" w="sm" len="sm"/>
            <a:tailEnd type="triangle" w="lg"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Decoder</a:t>
            </a:r>
          </a:p>
        </p:txBody>
      </p:sp>
      <p:sp>
        <p:nvSpPr>
          <p:cNvPr id="6" name="TextBox 6"/>
          <p:cNvSpPr txBox="1"/>
          <p:nvPr/>
        </p:nvSpPr>
        <p:spPr>
          <a:xfrm>
            <a:off x="5044440" y="39076"/>
            <a:ext cx="8479485"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Masked multi-head Attention</a:t>
            </a:r>
          </a:p>
        </p:txBody>
      </p:sp>
      <p:sp>
        <p:nvSpPr>
          <p:cNvPr id="7" name="TextBox 7"/>
          <p:cNvSpPr txBox="1"/>
          <p:nvPr/>
        </p:nvSpPr>
        <p:spPr>
          <a:xfrm>
            <a:off x="701040" y="1482991"/>
            <a:ext cx="15990414" cy="787182"/>
          </a:xfrm>
          <a:prstGeom prst="rect">
            <a:avLst/>
          </a:prstGeom>
        </p:spPr>
        <p:txBody>
          <a:bodyPr lIns="0" tIns="0" rIns="0" bIns="0" rtlCol="0" anchor="t">
            <a:spAutoFit/>
          </a:bodyPr>
          <a:lstStyle/>
          <a:p>
            <a:pPr algn="l">
              <a:lnSpc>
                <a:spcPts val="2879"/>
              </a:lnSpc>
            </a:pPr>
            <a:r>
              <a:rPr lang="en-US" sz="2400">
                <a:solidFill>
                  <a:srgbClr val="000000"/>
                </a:solidFill>
                <a:latin typeface="Times New Roman"/>
                <a:ea typeface="Times New Roman"/>
                <a:cs typeface="Times New Roman"/>
                <a:sym typeface="Times New Roman"/>
              </a:rPr>
              <a:t>Le </a:t>
            </a:r>
            <a:r>
              <a:rPr lang="en-US" sz="2400" b="1">
                <a:solidFill>
                  <a:srgbClr val="000000"/>
                </a:solidFill>
                <a:latin typeface="Times New Roman Bold"/>
                <a:ea typeface="Times New Roman Bold"/>
                <a:cs typeface="Times New Roman Bold"/>
                <a:sym typeface="Times New Roman Bold"/>
              </a:rPr>
              <a:t>Masked multi-head Attention </a:t>
            </a:r>
            <a:r>
              <a:rPr lang="en-US" sz="2400">
                <a:solidFill>
                  <a:srgbClr val="000000"/>
                </a:solidFill>
                <a:latin typeface="Times New Roman"/>
                <a:ea typeface="Times New Roman"/>
                <a:cs typeface="Times New Roman"/>
                <a:sym typeface="Times New Roman"/>
              </a:rPr>
              <a:t>est calculé de manière similaire au </a:t>
            </a:r>
            <a:r>
              <a:rPr lang="en-US" sz="2400" b="1">
                <a:solidFill>
                  <a:srgbClr val="000000"/>
                </a:solidFill>
                <a:latin typeface="Times New Roman Bold"/>
                <a:ea typeface="Times New Roman Bold"/>
                <a:cs typeface="Times New Roman Bold"/>
                <a:sym typeface="Times New Roman Bold"/>
              </a:rPr>
              <a:t>Multi-head attention</a:t>
            </a:r>
            <a:r>
              <a:rPr lang="en-US" sz="2400">
                <a:solidFill>
                  <a:srgbClr val="000000"/>
                </a:solidFill>
                <a:latin typeface="Times New Roman"/>
                <a:ea typeface="Times New Roman"/>
                <a:cs typeface="Times New Roman"/>
                <a:sym typeface="Times New Roman"/>
              </a:rPr>
              <a:t> classique dans l’ encoder, mais avec un masque appliqué sur les scores d'attention pour les mots futurs.</a:t>
            </a:r>
          </a:p>
        </p:txBody>
      </p:sp>
      <p:sp>
        <p:nvSpPr>
          <p:cNvPr id="8" name="TextBox 8"/>
          <p:cNvSpPr txBox="1"/>
          <p:nvPr/>
        </p:nvSpPr>
        <p:spPr>
          <a:xfrm>
            <a:off x="10515724" y="3350895"/>
            <a:ext cx="5166235" cy="3703737"/>
          </a:xfrm>
          <a:prstGeom prst="rect">
            <a:avLst/>
          </a:prstGeom>
        </p:spPr>
        <p:txBody>
          <a:bodyPr lIns="0" tIns="0" rIns="0" bIns="0" rtlCol="0" anchor="t">
            <a:spAutoFit/>
          </a:bodyPr>
          <a:lstStyle/>
          <a:p>
            <a:pPr algn="just">
              <a:lnSpc>
                <a:spcPts val="2879"/>
              </a:lnSpc>
            </a:pPr>
            <a:r>
              <a:rPr lang="en-US" sz="2400" spc="22" dirty="0">
                <a:solidFill>
                  <a:srgbClr val="000000"/>
                </a:solidFill>
                <a:latin typeface="TT Rounds Condensed"/>
                <a:ea typeface="TT Rounds Condensed"/>
                <a:cs typeface="TT Rounds Condensed"/>
                <a:sym typeface="TT Rounds Condensed"/>
              </a:rPr>
              <a:t>Dans un </a:t>
            </a:r>
            <a:r>
              <a:rPr lang="en-US" sz="2400" spc="22" dirty="0" err="1">
                <a:solidFill>
                  <a:srgbClr val="000000"/>
                </a:solidFill>
                <a:latin typeface="TT Rounds Condensed"/>
                <a:ea typeface="TT Rounds Condensed"/>
                <a:cs typeface="TT Rounds Condensed"/>
                <a:sym typeface="TT Rounds Condensed"/>
              </a:rPr>
              <a:t>décoder</a:t>
            </a:r>
            <a:r>
              <a:rPr lang="en-US" sz="2400" spc="22" dirty="0">
                <a:solidFill>
                  <a:srgbClr val="000000"/>
                </a:solidFill>
                <a:latin typeface="TT Rounds Condensed"/>
                <a:ea typeface="TT Rounds Condensed"/>
                <a:cs typeface="TT Rounds Condensed"/>
                <a:sym typeface="TT Rounds Condensed"/>
              </a:rPr>
              <a:t> Transformer, </a:t>
            </a:r>
            <a:r>
              <a:rPr lang="en-US" sz="2400" b="1" spc="22" dirty="0">
                <a:solidFill>
                  <a:srgbClr val="000000"/>
                </a:solidFill>
                <a:latin typeface="TT Rounds Condensed Bold"/>
                <a:ea typeface="TT Rounds Condensed Bold"/>
                <a:cs typeface="TT Rounds Condensed Bold"/>
                <a:sym typeface="TT Rounds Condensed Bold"/>
              </a:rPr>
              <a:t>self-attention </a:t>
            </a:r>
            <a:r>
              <a:rPr lang="en-US" sz="2400" b="1" spc="22" dirty="0" err="1">
                <a:solidFill>
                  <a:srgbClr val="000000"/>
                </a:solidFill>
                <a:latin typeface="TT Rounds Condensed Bold"/>
                <a:ea typeface="TT Rounds Condensed Bold"/>
                <a:cs typeface="TT Rounds Condensed Bold"/>
                <a:sym typeface="TT Rounds Condensed Bold"/>
              </a:rPr>
              <a:t>masquée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utilisée</a:t>
            </a:r>
            <a:r>
              <a:rPr lang="en-US" sz="2400" spc="22" dirty="0">
                <a:solidFill>
                  <a:srgbClr val="000000"/>
                </a:solidFill>
                <a:latin typeface="TT Rounds Condensed"/>
                <a:ea typeface="TT Rounds Condensed"/>
                <a:cs typeface="TT Rounds Condensed"/>
                <a:sym typeface="TT Rounds Condensed"/>
              </a:rPr>
              <a:t> pour </a:t>
            </a:r>
            <a:r>
              <a:rPr lang="en-US" sz="2400" spc="22" dirty="0" err="1">
                <a:solidFill>
                  <a:srgbClr val="000000"/>
                </a:solidFill>
                <a:latin typeface="TT Rounds Condensed"/>
                <a:ea typeface="TT Rounds Condensed"/>
                <a:cs typeface="TT Rounds Condensed"/>
                <a:sym typeface="TT Rounds Condensed"/>
              </a:rPr>
              <a:t>générer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chaque</a:t>
            </a:r>
            <a:r>
              <a:rPr lang="en-US" sz="2400" spc="22" dirty="0">
                <a:solidFill>
                  <a:srgbClr val="000000"/>
                </a:solidFill>
                <a:latin typeface="TT Rounds Condensed"/>
                <a:ea typeface="TT Rounds Condensed"/>
                <a:cs typeface="TT Rounds Condensed"/>
                <a:sym typeface="TT Rounds Condensed"/>
              </a:rPr>
              <a:t> mot dans la </a:t>
            </a:r>
            <a:r>
              <a:rPr lang="en-US" sz="2400" spc="22" dirty="0" err="1">
                <a:solidFill>
                  <a:srgbClr val="000000"/>
                </a:solidFill>
                <a:latin typeface="TT Rounds Condensed"/>
                <a:ea typeface="TT Rounds Condensed"/>
                <a:cs typeface="TT Rounds Condensed"/>
                <a:sym typeface="TT Rounds Condensed"/>
              </a:rPr>
              <a:t>séquence</a:t>
            </a:r>
            <a:r>
              <a:rPr lang="en-US" sz="2400" spc="22" dirty="0">
                <a:solidFill>
                  <a:srgbClr val="000000"/>
                </a:solidFill>
                <a:latin typeface="TT Rounds Condensed"/>
                <a:ea typeface="TT Rounds Condensed"/>
                <a:cs typeface="TT Rounds Condensed"/>
                <a:sym typeface="TT Rounds Condensed"/>
              </a:rPr>
              <a:t> de sortie de manière auto-</a:t>
            </a:r>
            <a:r>
              <a:rPr lang="en-US" sz="2400" spc="22" dirty="0" err="1">
                <a:solidFill>
                  <a:srgbClr val="000000"/>
                </a:solidFill>
                <a:latin typeface="TT Rounds Condensed"/>
                <a:ea typeface="TT Rounds Condensed"/>
                <a:cs typeface="TT Rounds Condensed"/>
                <a:sym typeface="TT Rounds Condensed"/>
              </a:rPr>
              <a:t>régressive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ce</a:t>
            </a:r>
            <a:r>
              <a:rPr lang="en-US" sz="2400" spc="22" dirty="0">
                <a:solidFill>
                  <a:srgbClr val="000000"/>
                </a:solidFill>
                <a:latin typeface="TT Rounds Condensed"/>
                <a:ea typeface="TT Rounds Condensed"/>
                <a:cs typeface="TT Rounds Condensed"/>
                <a:sym typeface="TT Rounds Condensed"/>
              </a:rPr>
              <a:t> qui </a:t>
            </a:r>
            <a:r>
              <a:rPr lang="en-US" sz="2400" spc="22" dirty="0" err="1">
                <a:solidFill>
                  <a:srgbClr val="000000"/>
                </a:solidFill>
                <a:latin typeface="TT Rounds Condensed"/>
                <a:ea typeface="TT Rounds Condensed"/>
                <a:cs typeface="TT Rounds Condensed"/>
                <a:sym typeface="TT Rounds Condensed"/>
              </a:rPr>
              <a:t>signifie</a:t>
            </a:r>
            <a:r>
              <a:rPr lang="en-US" sz="2400" spc="22" dirty="0">
                <a:solidFill>
                  <a:srgbClr val="000000"/>
                </a:solidFill>
                <a:latin typeface="TT Rounds Condensed"/>
                <a:ea typeface="TT Rounds Condensed"/>
                <a:cs typeface="TT Rounds Condensed"/>
                <a:sym typeface="TT Rounds Condensed"/>
              </a:rPr>
              <a:t> que </a:t>
            </a:r>
            <a:r>
              <a:rPr lang="en-US" sz="2400" spc="22" dirty="0" err="1">
                <a:solidFill>
                  <a:srgbClr val="000000"/>
                </a:solidFill>
                <a:latin typeface="TT Rounds Condensed"/>
                <a:ea typeface="TT Rounds Condensed"/>
                <a:cs typeface="TT Rounds Condensed"/>
                <a:sym typeface="TT Rounds Condensed"/>
              </a:rPr>
              <a:t>chaque</a:t>
            </a:r>
            <a:r>
              <a:rPr lang="en-US" sz="2400" spc="22" dirty="0">
                <a:solidFill>
                  <a:srgbClr val="000000"/>
                </a:solidFill>
                <a:latin typeface="TT Rounds Condensed"/>
                <a:ea typeface="TT Rounds Condensed"/>
                <a:cs typeface="TT Rounds Condensed"/>
                <a:sym typeface="TT Rounds Condensed"/>
              </a:rPr>
              <a:t> mot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généré</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fonction</a:t>
            </a:r>
            <a:r>
              <a:rPr lang="en-US" sz="2400" spc="22" dirty="0">
                <a:solidFill>
                  <a:srgbClr val="000000"/>
                </a:solidFill>
                <a:latin typeface="TT Rounds Condensed"/>
                <a:ea typeface="TT Rounds Condensed"/>
                <a:cs typeface="TT Rounds Condensed"/>
                <a:sym typeface="TT Rounds Condensed"/>
              </a:rPr>
              <a:t> des mots </a:t>
            </a:r>
            <a:r>
              <a:rPr lang="en-US" sz="2400" spc="22" dirty="0" err="1">
                <a:solidFill>
                  <a:srgbClr val="000000"/>
                </a:solidFill>
                <a:latin typeface="TT Rounds Condensed"/>
                <a:ea typeface="TT Rounds Condensed"/>
                <a:cs typeface="TT Rounds Condensed"/>
                <a:sym typeface="TT Rounds Condensed"/>
              </a:rPr>
              <a:t>précédemment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produits</a:t>
            </a:r>
            <a:r>
              <a:rPr lang="en-US" sz="2400" spc="22" dirty="0">
                <a:solidFill>
                  <a:srgbClr val="000000"/>
                </a:solidFill>
                <a:latin typeface="TT Rounds Condensed"/>
                <a:ea typeface="TT Rounds Condensed"/>
                <a:cs typeface="TT Rounds Condensed"/>
                <a:sym typeface="TT Rounds Condensed"/>
              </a:rPr>
              <a:t> dans la </a:t>
            </a:r>
            <a:r>
              <a:rPr lang="en-US" sz="2400" spc="22" dirty="0" err="1">
                <a:solidFill>
                  <a:srgbClr val="000000"/>
                </a:solidFill>
                <a:latin typeface="TT Rounds Condensed"/>
                <a:ea typeface="TT Rounds Condensed"/>
                <a:cs typeface="TT Rounds Condensed"/>
                <a:sym typeface="TT Rounds Condensed"/>
              </a:rPr>
              <a:t>séquence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mais</a:t>
            </a:r>
            <a:r>
              <a:rPr lang="en-US" sz="2400" spc="22" dirty="0">
                <a:solidFill>
                  <a:srgbClr val="000000"/>
                </a:solidFill>
                <a:latin typeface="TT Rounds Condensed"/>
                <a:ea typeface="TT Rounds Condensed"/>
                <a:cs typeface="TT Rounds Condensed"/>
                <a:sym typeface="TT Rounds Condensed"/>
              </a:rPr>
              <a:t> pas des mots à </a:t>
            </a:r>
            <a:r>
              <a:rPr lang="en-US" sz="2400" spc="22" dirty="0" err="1">
                <a:solidFill>
                  <a:srgbClr val="000000"/>
                </a:solidFill>
                <a:latin typeface="TT Rounds Condensed"/>
                <a:ea typeface="TT Rounds Condensed"/>
                <a:cs typeface="TT Rounds Condensed"/>
                <a:sym typeface="TT Rounds Condensed"/>
              </a:rPr>
              <a:t>venir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Cela</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permet</a:t>
            </a:r>
            <a:r>
              <a:rPr lang="en-US" sz="2400" spc="22" dirty="0">
                <a:solidFill>
                  <a:srgbClr val="000000"/>
                </a:solidFill>
                <a:latin typeface="TT Rounds Condensed"/>
                <a:ea typeface="TT Rounds Condensed"/>
                <a:cs typeface="TT Rounds Condensed"/>
                <a:sym typeface="TT Rounds Condensed"/>
              </a:rPr>
              <a:t> au </a:t>
            </a:r>
            <a:r>
              <a:rPr lang="en-US" sz="2400" spc="22" dirty="0" err="1">
                <a:solidFill>
                  <a:srgbClr val="000000"/>
                </a:solidFill>
                <a:latin typeface="TT Rounds Condensed"/>
                <a:ea typeface="TT Rounds Condensed"/>
                <a:cs typeface="TT Rounds Condensed"/>
                <a:sym typeface="TT Rounds Condensed"/>
              </a:rPr>
              <a:t>modèle</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générer</a:t>
            </a:r>
            <a:r>
              <a:rPr lang="en-US" sz="2400" spc="22" dirty="0">
                <a:solidFill>
                  <a:srgbClr val="000000"/>
                </a:solidFill>
                <a:latin typeface="TT Rounds Condensed"/>
                <a:ea typeface="TT Rounds Condensed"/>
                <a:cs typeface="TT Rounds Condensed"/>
                <a:sym typeface="TT Rounds Condensed"/>
              </a:rPr>
              <a:t> les mots un par un tout </a:t>
            </a:r>
            <a:r>
              <a:rPr lang="en-US" sz="2400" spc="22" dirty="0" err="1">
                <a:solidFill>
                  <a:srgbClr val="000000"/>
                </a:solidFill>
                <a:latin typeface="TT Rounds Condensed"/>
                <a:ea typeface="TT Rounds Condensed"/>
                <a:cs typeface="TT Rounds Condensed"/>
                <a:sym typeface="TT Rounds Condensed"/>
              </a:rPr>
              <a:t>en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préservant</a:t>
            </a:r>
            <a:r>
              <a:rPr lang="en-US" sz="2400" spc="22" dirty="0">
                <a:solidFill>
                  <a:srgbClr val="000000"/>
                </a:solidFill>
                <a:latin typeface="TT Rounds Condensed"/>
                <a:ea typeface="TT Rounds Condensed"/>
                <a:cs typeface="TT Rounds Condensed"/>
                <a:sym typeface="TT Rounds Condensed"/>
              </a:rPr>
              <a:t> un </a:t>
            </a:r>
            <a:r>
              <a:rPr lang="en-US" sz="2400" spc="22" dirty="0" err="1">
                <a:solidFill>
                  <a:srgbClr val="000000"/>
                </a:solidFill>
                <a:latin typeface="TT Rounds Condensed"/>
                <a:ea typeface="TT Rounds Condensed"/>
                <a:cs typeface="TT Rounds Condensed"/>
                <a:sym typeface="TT Rounds Condensed"/>
              </a:rPr>
              <a:t>contexte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dynamique</a:t>
            </a:r>
            <a:endParaRPr lang="en-US" sz="2400" spc="22" dirty="0">
              <a:solidFill>
                <a:srgbClr val="000000"/>
              </a:solidFill>
              <a:latin typeface="TT Rounds Condensed"/>
              <a:ea typeface="TT Rounds Condensed"/>
              <a:cs typeface="TT Rounds Condensed"/>
              <a:sym typeface="TT Rounds Condensed"/>
            </a:endParaRPr>
          </a:p>
        </p:txBody>
      </p:sp>
      <p:grpSp>
        <p:nvGrpSpPr>
          <p:cNvPr id="9" name="Group 9"/>
          <p:cNvGrpSpPr/>
          <p:nvPr/>
        </p:nvGrpSpPr>
        <p:grpSpPr>
          <a:xfrm>
            <a:off x="1249807" y="2628900"/>
            <a:ext cx="6431028" cy="6912940"/>
            <a:chOff x="0" y="0"/>
            <a:chExt cx="8574704" cy="9217253"/>
          </a:xfrm>
        </p:grpSpPr>
        <p:sp>
          <p:nvSpPr>
            <p:cNvPr id="10" name="Freeform 10"/>
            <p:cNvSpPr/>
            <p:nvPr/>
          </p:nvSpPr>
          <p:spPr>
            <a:xfrm>
              <a:off x="0" y="0"/>
              <a:ext cx="8574659" cy="9217279"/>
            </a:xfrm>
            <a:custGeom>
              <a:avLst/>
              <a:gdLst/>
              <a:ahLst/>
              <a:cxnLst/>
              <a:rect l="l" t="t" r="r" b="b"/>
              <a:pathLst>
                <a:path w="8574659" h="9217279">
                  <a:moveTo>
                    <a:pt x="0" y="0"/>
                  </a:moveTo>
                  <a:lnTo>
                    <a:pt x="8574659" y="0"/>
                  </a:lnTo>
                  <a:lnTo>
                    <a:pt x="8574659" y="9217279"/>
                  </a:lnTo>
                  <a:lnTo>
                    <a:pt x="0" y="9217279"/>
                  </a:lnTo>
                  <a:lnTo>
                    <a:pt x="0" y="0"/>
                  </a:lnTo>
                  <a:close/>
                </a:path>
              </a:pathLst>
            </a:custGeom>
            <a:blipFill>
              <a:blip r:embed="rId5"/>
              <a:stretch>
                <a:fillRect/>
              </a:stretch>
            </a:blipFill>
          </p:spPr>
        </p:sp>
      </p:grpSp>
      <p:grpSp>
        <p:nvGrpSpPr>
          <p:cNvPr id="11" name="Group 11"/>
          <p:cNvGrpSpPr/>
          <p:nvPr/>
        </p:nvGrpSpPr>
        <p:grpSpPr>
          <a:xfrm>
            <a:off x="4465321" y="6743700"/>
            <a:ext cx="3090350" cy="990534"/>
            <a:chOff x="0" y="0"/>
            <a:chExt cx="4120467" cy="1320712"/>
          </a:xfrm>
        </p:grpSpPr>
        <p:sp>
          <p:nvSpPr>
            <p:cNvPr id="12" name="Freeform 12"/>
            <p:cNvSpPr/>
            <p:nvPr/>
          </p:nvSpPr>
          <p:spPr>
            <a:xfrm>
              <a:off x="0" y="0"/>
              <a:ext cx="4120388" cy="1320673"/>
            </a:xfrm>
            <a:custGeom>
              <a:avLst/>
              <a:gdLst/>
              <a:ahLst/>
              <a:cxnLst/>
              <a:rect l="l" t="t" r="r" b="b"/>
              <a:pathLst>
                <a:path w="4120388" h="1320673">
                  <a:moveTo>
                    <a:pt x="3814318" y="54483"/>
                  </a:moveTo>
                  <a:cubicBezTo>
                    <a:pt x="3968750" y="54483"/>
                    <a:pt x="4094480" y="325628"/>
                    <a:pt x="4094480" y="658876"/>
                  </a:cubicBezTo>
                  <a:cubicBezTo>
                    <a:pt x="4094480" y="992124"/>
                    <a:pt x="3968877" y="1263269"/>
                    <a:pt x="3814318" y="1263269"/>
                  </a:cubicBezTo>
                  <a:lnTo>
                    <a:pt x="306070" y="1263269"/>
                  </a:lnTo>
                  <a:cubicBezTo>
                    <a:pt x="151638" y="1263269"/>
                    <a:pt x="25908" y="992124"/>
                    <a:pt x="25908" y="658876"/>
                  </a:cubicBezTo>
                  <a:cubicBezTo>
                    <a:pt x="25908" y="325628"/>
                    <a:pt x="151638" y="54483"/>
                    <a:pt x="306070" y="54483"/>
                  </a:cubicBezTo>
                  <a:lnTo>
                    <a:pt x="3814318" y="54483"/>
                  </a:lnTo>
                  <a:moveTo>
                    <a:pt x="3814318" y="0"/>
                  </a:moveTo>
                  <a:lnTo>
                    <a:pt x="306070" y="0"/>
                  </a:lnTo>
                  <a:cubicBezTo>
                    <a:pt x="136906" y="0"/>
                    <a:pt x="0" y="295402"/>
                    <a:pt x="0" y="660400"/>
                  </a:cubicBezTo>
                  <a:cubicBezTo>
                    <a:pt x="0" y="1025398"/>
                    <a:pt x="136906" y="1320673"/>
                    <a:pt x="306070" y="1320673"/>
                  </a:cubicBezTo>
                  <a:lnTo>
                    <a:pt x="3814318" y="1320673"/>
                  </a:lnTo>
                  <a:cubicBezTo>
                    <a:pt x="3983609" y="1320673"/>
                    <a:pt x="4120388" y="1025271"/>
                    <a:pt x="4120388" y="660273"/>
                  </a:cubicBezTo>
                  <a:cubicBezTo>
                    <a:pt x="4119880" y="295402"/>
                    <a:pt x="3982847" y="0"/>
                    <a:pt x="3814318" y="0"/>
                  </a:cubicBezTo>
                  <a:close/>
                </a:path>
              </a:pathLst>
            </a:custGeom>
            <a:gradFill rotWithShape="1">
              <a:gsLst>
                <a:gs pos="0">
                  <a:srgbClr val="FF3131">
                    <a:alpha val="100000"/>
                  </a:srgbClr>
                </a:gs>
                <a:gs pos="100000">
                  <a:srgbClr val="FF914D">
                    <a:alpha val="100000"/>
                  </a:srgbClr>
                </a:gs>
              </a:gsLst>
              <a:lin ang="0"/>
            </a:gradFill>
          </p:spPr>
        </p:sp>
      </p:grpSp>
      <p:sp>
        <p:nvSpPr>
          <p:cNvPr id="13" name="AutoShape 13"/>
          <p:cNvSpPr/>
          <p:nvPr/>
        </p:nvSpPr>
        <p:spPr>
          <a:xfrm rot="7886252">
            <a:off x="7333504" y="5676900"/>
            <a:ext cx="3468591" cy="0"/>
          </a:xfrm>
          <a:prstGeom prst="line">
            <a:avLst/>
          </a:prstGeom>
          <a:ln w="9525" cap="rnd">
            <a:solidFill>
              <a:srgbClr val="4F81BD"/>
            </a:solidFill>
            <a:prstDash val="solid"/>
            <a:headEnd type="none" w="sm" len="sm"/>
            <a:tailEnd type="triangle" w="lg"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Decoder</a:t>
            </a:r>
          </a:p>
        </p:txBody>
      </p:sp>
      <p:sp>
        <p:nvSpPr>
          <p:cNvPr id="6" name="TextBox 6"/>
          <p:cNvSpPr txBox="1"/>
          <p:nvPr/>
        </p:nvSpPr>
        <p:spPr>
          <a:xfrm>
            <a:off x="5044440" y="39076"/>
            <a:ext cx="8479485"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Masked multi-head Attention</a:t>
            </a:r>
          </a:p>
        </p:txBody>
      </p:sp>
      <p:sp>
        <p:nvSpPr>
          <p:cNvPr id="7" name="Flèche : pentagone 6">
            <a:extLst>
              <a:ext uri="{FF2B5EF4-FFF2-40B4-BE49-F238E27FC236}">
                <a16:creationId xmlns:a16="http://schemas.microsoft.com/office/drawing/2014/main" id="{B82B75DB-2F91-5E0D-D7AA-64A03FA7118A}"/>
              </a:ext>
            </a:extLst>
          </p:cNvPr>
          <p:cNvSpPr/>
          <p:nvPr/>
        </p:nvSpPr>
        <p:spPr>
          <a:xfrm>
            <a:off x="942789" y="1964115"/>
            <a:ext cx="3238765" cy="498348"/>
          </a:xfrm>
          <a:prstGeom prst="homePlate">
            <a:avLst/>
          </a:prstGeom>
          <a:solidFill>
            <a:schemeClr val="accent5">
              <a:lumMod val="40000"/>
              <a:lumOff val="6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Etape 1</a:t>
            </a:r>
          </a:p>
        </p:txBody>
      </p:sp>
      <p:sp>
        <p:nvSpPr>
          <p:cNvPr id="8" name="Flèche : pentagone 7">
            <a:extLst>
              <a:ext uri="{FF2B5EF4-FFF2-40B4-BE49-F238E27FC236}">
                <a16:creationId xmlns:a16="http://schemas.microsoft.com/office/drawing/2014/main" id="{1A8DFAD6-1C8B-666C-1F17-2F58CB618B2E}"/>
              </a:ext>
            </a:extLst>
          </p:cNvPr>
          <p:cNvSpPr/>
          <p:nvPr/>
        </p:nvSpPr>
        <p:spPr>
          <a:xfrm>
            <a:off x="4912801" y="1965960"/>
            <a:ext cx="3544499" cy="498348"/>
          </a:xfrm>
          <a:prstGeom prst="homePlate">
            <a:avLst/>
          </a:prstGeom>
          <a:solidFill>
            <a:schemeClr val="accent5">
              <a:lumMod val="40000"/>
              <a:lumOff val="6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Etape 2</a:t>
            </a:r>
          </a:p>
        </p:txBody>
      </p:sp>
      <p:sp>
        <p:nvSpPr>
          <p:cNvPr id="9" name="Flèche : pentagone 8">
            <a:extLst>
              <a:ext uri="{FF2B5EF4-FFF2-40B4-BE49-F238E27FC236}">
                <a16:creationId xmlns:a16="http://schemas.microsoft.com/office/drawing/2014/main" id="{5029C415-5B22-B21E-99EA-D4C1F7330D6B}"/>
              </a:ext>
            </a:extLst>
          </p:cNvPr>
          <p:cNvSpPr/>
          <p:nvPr/>
        </p:nvSpPr>
        <p:spPr>
          <a:xfrm>
            <a:off x="9372601" y="1978152"/>
            <a:ext cx="3238766" cy="533400"/>
          </a:xfrm>
          <a:prstGeom prst="homePlate">
            <a:avLst/>
          </a:prstGeom>
          <a:solidFill>
            <a:schemeClr val="accent5">
              <a:lumMod val="40000"/>
              <a:lumOff val="6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Etape 3</a:t>
            </a:r>
          </a:p>
        </p:txBody>
      </p:sp>
      <p:sp>
        <p:nvSpPr>
          <p:cNvPr id="10" name="Flèche : pentagone 9">
            <a:extLst>
              <a:ext uri="{FF2B5EF4-FFF2-40B4-BE49-F238E27FC236}">
                <a16:creationId xmlns:a16="http://schemas.microsoft.com/office/drawing/2014/main" id="{7234450C-AF8B-8215-8554-0886D717FFF1}"/>
              </a:ext>
            </a:extLst>
          </p:cNvPr>
          <p:cNvSpPr/>
          <p:nvPr/>
        </p:nvSpPr>
        <p:spPr>
          <a:xfrm>
            <a:off x="13526668" y="1982607"/>
            <a:ext cx="3119182" cy="533400"/>
          </a:xfrm>
          <a:prstGeom prst="homePlate">
            <a:avLst/>
          </a:prstGeom>
          <a:solidFill>
            <a:schemeClr val="accent5">
              <a:lumMod val="40000"/>
              <a:lumOff val="6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200" dirty="0">
                <a:solidFill>
                  <a:schemeClr val="tx1"/>
                </a:solidFill>
              </a:rPr>
              <a:t>Etape 4</a:t>
            </a:r>
          </a:p>
        </p:txBody>
      </p:sp>
      <p:cxnSp>
        <p:nvCxnSpPr>
          <p:cNvPr id="11" name="Connecteur droit avec flèche 10">
            <a:extLst>
              <a:ext uri="{FF2B5EF4-FFF2-40B4-BE49-F238E27FC236}">
                <a16:creationId xmlns:a16="http://schemas.microsoft.com/office/drawing/2014/main" id="{9F18802D-E9EA-A82B-014B-46E80EA8F190}"/>
              </a:ext>
            </a:extLst>
          </p:cNvPr>
          <p:cNvCxnSpPr>
            <a:cxnSpLocks/>
          </p:cNvCxnSpPr>
          <p:nvPr/>
        </p:nvCxnSpPr>
        <p:spPr>
          <a:xfrm>
            <a:off x="2057400" y="2781300"/>
            <a:ext cx="0" cy="114300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5B573136-B3AB-10CF-88D6-F018C43CC040}"/>
              </a:ext>
            </a:extLst>
          </p:cNvPr>
          <p:cNvCxnSpPr>
            <a:cxnSpLocks/>
          </p:cNvCxnSpPr>
          <p:nvPr/>
        </p:nvCxnSpPr>
        <p:spPr>
          <a:xfrm>
            <a:off x="6400800" y="2781300"/>
            <a:ext cx="0" cy="3653576"/>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8656F91E-5AF7-BE6D-9358-D25D63901404}"/>
              </a:ext>
            </a:extLst>
          </p:cNvPr>
          <p:cNvCxnSpPr>
            <a:cxnSpLocks/>
          </p:cNvCxnSpPr>
          <p:nvPr/>
        </p:nvCxnSpPr>
        <p:spPr>
          <a:xfrm>
            <a:off x="10896600" y="2781300"/>
            <a:ext cx="0" cy="76200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EA6BF89-50E1-0F7D-FF5E-F19904BF724D}"/>
              </a:ext>
            </a:extLst>
          </p:cNvPr>
          <p:cNvCxnSpPr>
            <a:cxnSpLocks/>
          </p:cNvCxnSpPr>
          <p:nvPr/>
        </p:nvCxnSpPr>
        <p:spPr>
          <a:xfrm>
            <a:off x="15086259" y="2781300"/>
            <a:ext cx="0" cy="342900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060E1F82-0689-9063-575D-F4026ED40632}"/>
              </a:ext>
            </a:extLst>
          </p:cNvPr>
          <p:cNvSpPr txBox="1"/>
          <p:nvPr/>
        </p:nvSpPr>
        <p:spPr>
          <a:xfrm>
            <a:off x="521447" y="4125753"/>
            <a:ext cx="2755149" cy="3416320"/>
          </a:xfrm>
          <a:prstGeom prst="rect">
            <a:avLst/>
          </a:prstGeom>
          <a:noFill/>
          <a:ln w="19050">
            <a:solidFill>
              <a:schemeClr val="tx1"/>
            </a:solidFill>
          </a:ln>
        </p:spPr>
        <p:txBody>
          <a:bodyPr wrap="square">
            <a:spAutoFit/>
          </a:bodyPr>
          <a:lstStyle/>
          <a:p>
            <a:pPr marL="342900" indent="-342900" algn="just">
              <a:tabLst>
                <a:tab pos="457200" algn="l"/>
              </a:tabLst>
            </a:pPr>
            <a:r>
              <a:rPr lang="fr-FR" sz="2400" dirty="0">
                <a:latin typeface="Montserrat"/>
              </a:rPr>
              <a:t>     Pour chaque mot dans la séquence générée , on calcule les vecteurs Q, K, et V (comme pour l’encoder).</a:t>
            </a:r>
          </a:p>
        </p:txBody>
      </p:sp>
      <p:sp>
        <p:nvSpPr>
          <p:cNvPr id="16" name="ZoneTexte 15">
            <a:extLst>
              <a:ext uri="{FF2B5EF4-FFF2-40B4-BE49-F238E27FC236}">
                <a16:creationId xmlns:a16="http://schemas.microsoft.com/office/drawing/2014/main" id="{6AA1FEE3-75E9-799A-082D-765EA59ADEF8}"/>
              </a:ext>
            </a:extLst>
          </p:cNvPr>
          <p:cNvSpPr txBox="1"/>
          <p:nvPr/>
        </p:nvSpPr>
        <p:spPr>
          <a:xfrm>
            <a:off x="4572000" y="6727617"/>
            <a:ext cx="5029195" cy="1846659"/>
          </a:xfrm>
          <a:prstGeom prst="rect">
            <a:avLst/>
          </a:prstGeom>
          <a:noFill/>
          <a:ln w="12700">
            <a:solidFill>
              <a:schemeClr val="tx1"/>
            </a:solidFill>
          </a:ln>
        </p:spPr>
        <p:txBody>
          <a:bodyPr wrap="square">
            <a:spAutoFit/>
          </a:bodyPr>
          <a:lstStyle/>
          <a:p>
            <a:pPr marL="342900" lvl="0" indent="-342900" rtl="0">
              <a:tabLst>
                <a:tab pos="457200" algn="l"/>
              </a:tabLst>
            </a:pPr>
            <a:r>
              <a:rPr lang="fr-FR" sz="2400" dirty="0">
                <a:latin typeface="Montserrat"/>
              </a:rPr>
              <a:t>    Calcul des scores d'attention </a:t>
            </a:r>
            <a:r>
              <a:rPr lang="fr-FR" sz="1800" dirty="0">
                <a:effectLst/>
                <a:latin typeface="Times New Roman" panose="02020603050405020304" pitchFamily="18" charset="0"/>
                <a:ea typeface="Times New Roman" panose="02020603050405020304" pitchFamily="18" charset="0"/>
              </a:rPr>
              <a:t>:</a:t>
            </a:r>
          </a:p>
          <a:p>
            <a:pPr marL="342900" lvl="0" indent="-342900" rtl="0">
              <a:tabLst>
                <a:tab pos="457200" algn="l"/>
              </a:tabLst>
            </a:pPr>
            <a:endParaRPr lang="fr-FR" dirty="0">
              <a:latin typeface="Times New Roman" panose="02020603050405020304" pitchFamily="18" charset="0"/>
              <a:ea typeface="Times New Roman" panose="02020603050405020304" pitchFamily="18" charset="0"/>
            </a:endParaRPr>
          </a:p>
          <a:p>
            <a:pPr marL="342900" lvl="0" indent="-342900" rtl="0">
              <a:tabLst>
                <a:tab pos="457200" algn="l"/>
              </a:tabLst>
            </a:pPr>
            <a:endParaRPr lang="fr-FR" sz="1800" dirty="0">
              <a:effectLst/>
              <a:latin typeface="Times New Roman" panose="02020603050405020304" pitchFamily="18" charset="0"/>
              <a:ea typeface="Times New Roman" panose="02020603050405020304" pitchFamily="18" charset="0"/>
            </a:endParaRPr>
          </a:p>
          <a:p>
            <a:pPr marL="342900" lvl="0" indent="-342900" rtl="0">
              <a:tabLst>
                <a:tab pos="457200" algn="l"/>
              </a:tabLst>
            </a:pPr>
            <a:endParaRPr lang="fr-FR" dirty="0">
              <a:latin typeface="Times New Roman" panose="02020603050405020304" pitchFamily="18" charset="0"/>
              <a:ea typeface="Times New Roman" panose="02020603050405020304" pitchFamily="18" charset="0"/>
            </a:endParaRPr>
          </a:p>
          <a:p>
            <a:pPr marL="342900" lvl="0" indent="-342900" rtl="0">
              <a:tabLst>
                <a:tab pos="457200" algn="l"/>
              </a:tabLst>
            </a:pPr>
            <a:endParaRPr lang="fr-FR" sz="1800" dirty="0">
              <a:effectLst/>
              <a:latin typeface="Times New Roman" panose="02020603050405020304" pitchFamily="18" charset="0"/>
              <a:ea typeface="Times New Roman" panose="02020603050405020304" pitchFamily="18" charset="0"/>
            </a:endParaRPr>
          </a:p>
          <a:p>
            <a:pPr marL="342900" lvl="0" indent="-342900" rtl="0">
              <a:tabLst>
                <a:tab pos="457200" algn="l"/>
              </a:tabLst>
            </a:pPr>
            <a:endParaRPr lang="fr-FR" sz="1800" dirty="0">
              <a:effectLst/>
              <a:latin typeface="Times New Roman" panose="02020603050405020304" pitchFamily="18" charset="0"/>
              <a:ea typeface="Times New Roman" panose="02020603050405020304" pitchFamily="18" charset="0"/>
            </a:endParaRPr>
          </a:p>
        </p:txBody>
      </p:sp>
      <p:sp>
        <p:nvSpPr>
          <p:cNvPr id="17" name="ZoneTexte 16">
            <a:extLst>
              <a:ext uri="{FF2B5EF4-FFF2-40B4-BE49-F238E27FC236}">
                <a16:creationId xmlns:a16="http://schemas.microsoft.com/office/drawing/2014/main" id="{0DB2B1B6-0A15-2553-FC5F-16BAEC3D11CF}"/>
              </a:ext>
            </a:extLst>
          </p:cNvPr>
          <p:cNvSpPr txBox="1"/>
          <p:nvPr/>
        </p:nvSpPr>
        <p:spPr>
          <a:xfrm>
            <a:off x="7696203" y="3754041"/>
            <a:ext cx="6881244" cy="1938992"/>
          </a:xfrm>
          <a:prstGeom prst="rect">
            <a:avLst/>
          </a:prstGeom>
          <a:noFill/>
          <a:ln w="19050">
            <a:solidFill>
              <a:schemeClr val="tx1"/>
            </a:solidFill>
          </a:ln>
        </p:spPr>
        <p:txBody>
          <a:bodyPr wrap="square">
            <a:spAutoFit/>
          </a:bodyPr>
          <a:lstStyle/>
          <a:p>
            <a:r>
              <a:rPr lang="fr-FR" sz="2400" dirty="0">
                <a:latin typeface="Montserrat"/>
              </a:rPr>
              <a:t>           Application de </a:t>
            </a:r>
            <a:r>
              <a:rPr lang="fr-FR" sz="2400" dirty="0" err="1">
                <a:latin typeface="Montserrat"/>
              </a:rPr>
              <a:t>softmax</a:t>
            </a:r>
            <a:r>
              <a:rPr lang="fr-FR" sz="2400" dirty="0">
                <a:latin typeface="Montserrat"/>
              </a:rPr>
              <a:t> :</a:t>
            </a:r>
          </a:p>
          <a:p>
            <a:endParaRPr lang="fr-FR" sz="2400" dirty="0">
              <a:latin typeface="Montserrat"/>
            </a:endParaRPr>
          </a:p>
          <a:p>
            <a:endParaRPr lang="fr-FR" sz="2400" dirty="0">
              <a:latin typeface="Montserrat"/>
            </a:endParaRPr>
          </a:p>
          <a:p>
            <a:endParaRPr lang="fr-FR" sz="2400" dirty="0">
              <a:latin typeface="Montserrat"/>
            </a:endParaRPr>
          </a:p>
          <a:p>
            <a:endParaRPr lang="fr-FR" sz="2400" dirty="0">
              <a:latin typeface="Montserrat"/>
            </a:endParaRPr>
          </a:p>
        </p:txBody>
      </p:sp>
      <p:sp>
        <p:nvSpPr>
          <p:cNvPr id="18" name="ZoneTexte 17">
            <a:extLst>
              <a:ext uri="{FF2B5EF4-FFF2-40B4-BE49-F238E27FC236}">
                <a16:creationId xmlns:a16="http://schemas.microsoft.com/office/drawing/2014/main" id="{26EBD3A0-F2AF-2E5A-C935-CA100A0589BF}"/>
              </a:ext>
            </a:extLst>
          </p:cNvPr>
          <p:cNvSpPr txBox="1"/>
          <p:nvPr/>
        </p:nvSpPr>
        <p:spPr>
          <a:xfrm>
            <a:off x="11622337" y="6434876"/>
            <a:ext cx="6553199" cy="2308324"/>
          </a:xfrm>
          <a:prstGeom prst="rect">
            <a:avLst/>
          </a:prstGeom>
          <a:noFill/>
          <a:ln w="19050">
            <a:solidFill>
              <a:schemeClr val="tx1"/>
            </a:solidFill>
          </a:ln>
        </p:spPr>
        <p:txBody>
          <a:bodyPr wrap="square">
            <a:spAutoFit/>
          </a:bodyPr>
          <a:lstStyle/>
          <a:p>
            <a:r>
              <a:rPr lang="fr-FR" sz="2400" dirty="0">
                <a:latin typeface="Montserrat"/>
              </a:rPr>
              <a:t>       Calcul des valeurs pondérés</a:t>
            </a:r>
            <a:r>
              <a:rPr lang="fr-FR" sz="2400" dirty="0">
                <a:effectLst/>
                <a:latin typeface="Times New Roman" panose="02020603050405020304" pitchFamily="18" charset="0"/>
                <a:ea typeface="Times New Roman" panose="02020603050405020304" pitchFamily="18" charset="0"/>
              </a:rPr>
              <a:t>:</a:t>
            </a:r>
          </a:p>
          <a:p>
            <a:endParaRPr lang="fr-FR" sz="2400" dirty="0">
              <a:latin typeface="Times New Roman" panose="02020603050405020304" pitchFamily="18" charset="0"/>
              <a:ea typeface="Times New Roman" panose="02020603050405020304" pitchFamily="18" charset="0"/>
            </a:endParaRPr>
          </a:p>
          <a:p>
            <a:endParaRPr lang="fr-FR" sz="2400" dirty="0">
              <a:latin typeface="Times New Roman" panose="02020603050405020304" pitchFamily="18" charset="0"/>
              <a:ea typeface="Times New Roman" panose="02020603050405020304" pitchFamily="18" charset="0"/>
            </a:endParaRPr>
          </a:p>
          <a:p>
            <a:endParaRPr lang="fr-FR" sz="2400" dirty="0">
              <a:latin typeface="Times New Roman" panose="02020603050405020304" pitchFamily="18" charset="0"/>
              <a:ea typeface="Times New Roman" panose="02020603050405020304" pitchFamily="18" charset="0"/>
            </a:endParaRPr>
          </a:p>
          <a:p>
            <a:endParaRPr lang="fr-FR" sz="2400" dirty="0">
              <a:latin typeface="Times New Roman" panose="02020603050405020304" pitchFamily="18" charset="0"/>
              <a:ea typeface="Times New Roman" panose="02020603050405020304" pitchFamily="18" charset="0"/>
            </a:endParaRPr>
          </a:p>
          <a:p>
            <a:endParaRPr lang="fr-FR" sz="2400" dirty="0">
              <a:effectLst/>
              <a:latin typeface="Times New Roman" panose="02020603050405020304" pitchFamily="18" charset="0"/>
              <a:ea typeface="Times New Roman" panose="02020603050405020304" pitchFamily="18" charset="0"/>
            </a:endParaRPr>
          </a:p>
        </p:txBody>
      </p:sp>
      <p:pic>
        <p:nvPicPr>
          <p:cNvPr id="19" name="Image 18">
            <a:extLst>
              <a:ext uri="{FF2B5EF4-FFF2-40B4-BE49-F238E27FC236}">
                <a16:creationId xmlns:a16="http://schemas.microsoft.com/office/drawing/2014/main" id="{1BE7BFB0-F444-B3C9-AB68-7213BCF6DF3C}"/>
              </a:ext>
            </a:extLst>
          </p:cNvPr>
          <p:cNvPicPr>
            <a:picLocks noChangeAspect="1"/>
          </p:cNvPicPr>
          <p:nvPr/>
        </p:nvPicPr>
        <p:blipFill>
          <a:blip r:embed="rId5"/>
          <a:stretch>
            <a:fillRect/>
          </a:stretch>
        </p:blipFill>
        <p:spPr>
          <a:xfrm>
            <a:off x="5200841" y="7256160"/>
            <a:ext cx="3702341" cy="1117434"/>
          </a:xfrm>
          <a:prstGeom prst="rect">
            <a:avLst/>
          </a:prstGeom>
        </p:spPr>
      </p:pic>
      <p:pic>
        <p:nvPicPr>
          <p:cNvPr id="20" name="Image 19">
            <a:extLst>
              <a:ext uri="{FF2B5EF4-FFF2-40B4-BE49-F238E27FC236}">
                <a16:creationId xmlns:a16="http://schemas.microsoft.com/office/drawing/2014/main" id="{C3AC16A3-6E67-8F79-34F4-4560D139B6A1}"/>
              </a:ext>
            </a:extLst>
          </p:cNvPr>
          <p:cNvPicPr>
            <a:picLocks noChangeAspect="1"/>
          </p:cNvPicPr>
          <p:nvPr/>
        </p:nvPicPr>
        <p:blipFill>
          <a:blip r:embed="rId6"/>
          <a:stretch>
            <a:fillRect/>
          </a:stretch>
        </p:blipFill>
        <p:spPr>
          <a:xfrm>
            <a:off x="7848600" y="4231912"/>
            <a:ext cx="6728847" cy="1446911"/>
          </a:xfrm>
          <a:prstGeom prst="rect">
            <a:avLst/>
          </a:prstGeom>
        </p:spPr>
      </p:pic>
      <p:pic>
        <p:nvPicPr>
          <p:cNvPr id="21" name="Image 20">
            <a:extLst>
              <a:ext uri="{FF2B5EF4-FFF2-40B4-BE49-F238E27FC236}">
                <a16:creationId xmlns:a16="http://schemas.microsoft.com/office/drawing/2014/main" id="{33B5F472-00EB-8948-9A8D-03B6536EBA4B}"/>
              </a:ext>
            </a:extLst>
          </p:cNvPr>
          <p:cNvPicPr>
            <a:picLocks noChangeAspect="1"/>
          </p:cNvPicPr>
          <p:nvPr/>
        </p:nvPicPr>
        <p:blipFill>
          <a:blip r:embed="rId7"/>
          <a:stretch>
            <a:fillRect/>
          </a:stretch>
        </p:blipFill>
        <p:spPr>
          <a:xfrm>
            <a:off x="12020051" y="7539299"/>
            <a:ext cx="6132415" cy="837529"/>
          </a:xfrm>
          <a:prstGeom prst="rect">
            <a:avLst/>
          </a:prstGeom>
        </p:spPr>
      </p:pic>
      <p:cxnSp>
        <p:nvCxnSpPr>
          <p:cNvPr id="22" name="Connecteur droit 21">
            <a:extLst>
              <a:ext uri="{FF2B5EF4-FFF2-40B4-BE49-F238E27FC236}">
                <a16:creationId xmlns:a16="http://schemas.microsoft.com/office/drawing/2014/main" id="{F1F544C1-73C0-9359-E1E5-12884B205D65}"/>
              </a:ext>
            </a:extLst>
          </p:cNvPr>
          <p:cNvCxnSpPr>
            <a:stCxn id="7" idx="3"/>
            <a:endCxn id="8" idx="1"/>
          </p:cNvCxnSpPr>
          <p:nvPr/>
        </p:nvCxnSpPr>
        <p:spPr>
          <a:xfrm>
            <a:off x="4181554" y="2213289"/>
            <a:ext cx="731247" cy="184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00385852-D4A1-DCFF-4665-C9565C202E24}"/>
              </a:ext>
            </a:extLst>
          </p:cNvPr>
          <p:cNvCxnSpPr>
            <a:cxnSpLocks/>
            <a:endCxn id="9" idx="1"/>
          </p:cNvCxnSpPr>
          <p:nvPr/>
        </p:nvCxnSpPr>
        <p:spPr>
          <a:xfrm>
            <a:off x="8451911" y="2236690"/>
            <a:ext cx="920690" cy="8162"/>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CC3CE11F-6C8F-AEE3-1EDF-C54332F64C27}"/>
              </a:ext>
            </a:extLst>
          </p:cNvPr>
          <p:cNvCxnSpPr>
            <a:cxnSpLocks/>
            <a:stCxn id="9" idx="3"/>
            <a:endCxn id="10" idx="1"/>
          </p:cNvCxnSpPr>
          <p:nvPr/>
        </p:nvCxnSpPr>
        <p:spPr>
          <a:xfrm>
            <a:off x="12611367" y="2244852"/>
            <a:ext cx="915301" cy="4455"/>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16" grpId="0" animBg="1"/>
      <p:bldP spid="17" grpId="0" animBg="1"/>
      <p:bldP spid="1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Passage dans Decoder</a:t>
            </a:r>
          </a:p>
        </p:txBody>
      </p:sp>
      <p:sp>
        <p:nvSpPr>
          <p:cNvPr id="6" name="TextBox 6"/>
          <p:cNvSpPr txBox="1"/>
          <p:nvPr/>
        </p:nvSpPr>
        <p:spPr>
          <a:xfrm>
            <a:off x="5278108" y="91505"/>
            <a:ext cx="8479485" cy="635496"/>
          </a:xfrm>
          <a:prstGeom prst="rect">
            <a:avLst/>
          </a:prstGeom>
        </p:spPr>
        <p:txBody>
          <a:bodyPr lIns="0" tIns="0" rIns="0" bIns="0" rtlCol="0" anchor="t">
            <a:spAutoFit/>
          </a:bodyPr>
          <a:lstStyle/>
          <a:p>
            <a:pPr marL="482600" lvl="1" indent="-241300" algn="ctr">
              <a:lnSpc>
                <a:spcPts val="4800"/>
              </a:lnSpc>
              <a:buFont typeface="Arial"/>
              <a:buChar char="•"/>
            </a:pPr>
            <a:r>
              <a:rPr lang="en-US" sz="4000" b="1" spc="37">
                <a:solidFill>
                  <a:srgbClr val="4BACC6"/>
                </a:solidFill>
                <a:latin typeface="TT Rounds Condensed Bold"/>
                <a:ea typeface="TT Rounds Condensed Bold"/>
                <a:cs typeface="TT Rounds Condensed Bold"/>
                <a:sym typeface="TT Rounds Condensed Bold"/>
              </a:rPr>
              <a:t>Multi-head Attention</a:t>
            </a:r>
          </a:p>
        </p:txBody>
      </p:sp>
      <p:sp>
        <p:nvSpPr>
          <p:cNvPr id="7" name="TextBox 7"/>
          <p:cNvSpPr txBox="1"/>
          <p:nvPr/>
        </p:nvSpPr>
        <p:spPr>
          <a:xfrm>
            <a:off x="705970" y="1462248"/>
            <a:ext cx="15606799" cy="1601331"/>
          </a:xfrm>
          <a:prstGeom prst="rect">
            <a:avLst/>
          </a:prstGeom>
        </p:spPr>
        <p:txBody>
          <a:bodyPr lIns="0" tIns="0" rIns="0" bIns="0" rtlCol="0" anchor="t">
            <a:spAutoFit/>
          </a:bodyPr>
          <a:lstStyle/>
          <a:p>
            <a:pPr algn="just">
              <a:lnSpc>
                <a:spcPts val="3840"/>
              </a:lnSpc>
            </a:pPr>
            <a:r>
              <a:rPr lang="en-US" sz="3200" b="1" spc="29" dirty="0" err="1">
                <a:solidFill>
                  <a:srgbClr val="000000"/>
                </a:solidFill>
                <a:latin typeface="TT Rounds Condensed Bold"/>
                <a:ea typeface="TT Rounds Condensed Bold"/>
                <a:cs typeface="TT Rounds Condensed Bold"/>
                <a:sym typeface="TT Rounds Condensed Bold"/>
              </a:rPr>
              <a:t>Fonctionnement</a:t>
            </a:r>
            <a:r>
              <a:rPr lang="en-US" sz="3200" b="1" spc="29" dirty="0">
                <a:solidFill>
                  <a:srgbClr val="000000"/>
                </a:solidFill>
                <a:latin typeface="TT Rounds Condensed Bold"/>
                <a:ea typeface="TT Rounds Condensed Bold"/>
                <a:cs typeface="TT Rounds Condensed Bold"/>
                <a:sym typeface="TT Rounds Condensed Bold"/>
              </a:rPr>
              <a:t> :</a:t>
            </a:r>
          </a:p>
          <a:p>
            <a:pPr algn="just">
              <a:lnSpc>
                <a:spcPts val="2879"/>
              </a:lnSpc>
            </a:pPr>
            <a:r>
              <a:rPr lang="en-US" sz="2400" b="1" spc="22" dirty="0">
                <a:solidFill>
                  <a:srgbClr val="000000"/>
                </a:solidFill>
                <a:latin typeface="TT Rounds Condensed Bold"/>
                <a:ea typeface="TT Rounds Condensed Bold"/>
                <a:cs typeface="TT Rounds Condensed Bold"/>
                <a:sym typeface="TT Rounds Condensed Bold"/>
              </a:rPr>
              <a:t>     </a:t>
            </a:r>
            <a:r>
              <a:rPr lang="en-US" sz="2400" spc="22" dirty="0" err="1">
                <a:solidFill>
                  <a:srgbClr val="000000"/>
                </a:solidFill>
                <a:latin typeface="TT Rounds Condensed"/>
                <a:ea typeface="TT Rounds Condensed"/>
                <a:cs typeface="TT Rounds Condensed"/>
                <a:sym typeface="TT Rounds Condensed"/>
              </a:rPr>
              <a:t>L'objectif</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cette</a:t>
            </a:r>
            <a:r>
              <a:rPr lang="en-US" sz="2400" spc="22" dirty="0">
                <a:solidFill>
                  <a:srgbClr val="000000"/>
                </a:solidFill>
                <a:latin typeface="TT Rounds Condensed"/>
                <a:ea typeface="TT Rounds Condensed"/>
                <a:cs typeface="TT Rounds Condensed"/>
                <a:sym typeface="TT Rounds Condensed"/>
              </a:rPr>
              <a:t> étape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permettre</a:t>
            </a:r>
            <a:r>
              <a:rPr lang="en-US" sz="2400" spc="22" dirty="0">
                <a:solidFill>
                  <a:srgbClr val="000000"/>
                </a:solidFill>
                <a:latin typeface="TT Rounds Condensed"/>
                <a:ea typeface="TT Rounds Condensed"/>
                <a:cs typeface="TT Rounds Condensed"/>
                <a:sym typeface="TT Rounds Condensed"/>
              </a:rPr>
              <a:t> au </a:t>
            </a:r>
            <a:r>
              <a:rPr lang="en-US" sz="2400" spc="22" dirty="0" err="1">
                <a:solidFill>
                  <a:srgbClr val="000000"/>
                </a:solidFill>
                <a:latin typeface="TT Rounds Condensed"/>
                <a:ea typeface="TT Rounds Condensed"/>
                <a:cs typeface="TT Rounds Condensed"/>
                <a:sym typeface="TT Rounds Condensed"/>
              </a:rPr>
              <a:t>décoder</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prêter</a:t>
            </a:r>
            <a:r>
              <a:rPr lang="en-US" sz="2400" spc="22" dirty="0">
                <a:solidFill>
                  <a:srgbClr val="000000"/>
                </a:solidFill>
                <a:latin typeface="TT Rounds Condensed"/>
                <a:ea typeface="TT Rounds Condensed"/>
                <a:cs typeface="TT Rounds Condensed"/>
                <a:sym typeface="TT Rounds Condensed"/>
              </a:rPr>
              <a:t> attention à la sortie de </a:t>
            </a:r>
            <a:r>
              <a:rPr lang="en-US" sz="2400" spc="22" dirty="0" err="1">
                <a:solidFill>
                  <a:srgbClr val="000000"/>
                </a:solidFill>
                <a:latin typeface="TT Rounds Condensed"/>
                <a:ea typeface="TT Rounds Condensed"/>
                <a:cs typeface="TT Rounds Condensed"/>
                <a:sym typeface="TT Rounds Condensed"/>
              </a:rPr>
              <a:t>l'encoder</a:t>
            </a:r>
            <a:r>
              <a:rPr lang="en-US" sz="2400" spc="22" dirty="0">
                <a:solidFill>
                  <a:srgbClr val="000000"/>
                </a:solidFill>
                <a:latin typeface="TT Rounds Condensed"/>
                <a:ea typeface="TT Rounds Condensed"/>
                <a:cs typeface="TT Rounds Condensed"/>
                <a:sym typeface="TT Rounds Condensed"/>
              </a:rPr>
              <a:t> pour </a:t>
            </a:r>
            <a:r>
              <a:rPr lang="en-US" sz="2400" spc="22" dirty="0" err="1">
                <a:solidFill>
                  <a:srgbClr val="000000"/>
                </a:solidFill>
                <a:latin typeface="TT Rounds Condensed"/>
                <a:ea typeface="TT Rounds Condensed"/>
                <a:cs typeface="TT Rounds Condensed"/>
                <a:sym typeface="TT Rounds Condensed"/>
              </a:rPr>
              <a:t>mieux</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comprendre</a:t>
            </a:r>
            <a:r>
              <a:rPr lang="en-US" sz="2400" spc="22" dirty="0">
                <a:solidFill>
                  <a:srgbClr val="000000"/>
                </a:solidFill>
                <a:latin typeface="TT Rounds Condensed"/>
                <a:ea typeface="TT Rounds Condensed"/>
                <a:cs typeface="TT Rounds Condensed"/>
                <a:sym typeface="TT Rounds Condensed"/>
              </a:rPr>
              <a:t> le </a:t>
            </a:r>
            <a:r>
              <a:rPr lang="en-US" sz="2400" spc="22" dirty="0" err="1">
                <a:solidFill>
                  <a:srgbClr val="000000"/>
                </a:solidFill>
                <a:latin typeface="TT Rounds Condensed"/>
                <a:ea typeface="TT Rounds Condensed"/>
                <a:cs typeface="TT Rounds Condensed"/>
                <a:sym typeface="TT Rounds Condensed"/>
              </a:rPr>
              <a:t>contexte</a:t>
            </a:r>
            <a:r>
              <a:rPr lang="en-US" sz="2400" spc="22" dirty="0">
                <a:solidFill>
                  <a:srgbClr val="000000"/>
                </a:solidFill>
                <a:latin typeface="TT Rounds Condensed"/>
                <a:ea typeface="TT Rounds Condensed"/>
                <a:cs typeface="TT Rounds Condensed"/>
                <a:sym typeface="TT Rounds Condensed"/>
              </a:rPr>
              <a:t> global de la </a:t>
            </a:r>
            <a:r>
              <a:rPr lang="en-US" sz="2400" spc="22" dirty="0" err="1">
                <a:solidFill>
                  <a:srgbClr val="000000"/>
                </a:solidFill>
                <a:latin typeface="TT Rounds Condensed"/>
                <a:ea typeface="TT Rounds Condensed"/>
                <a:cs typeface="TT Rounds Condensed"/>
                <a:sym typeface="TT Rounds Condensed"/>
              </a:rPr>
              <a:t>séquence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d'entrée</a:t>
            </a:r>
            <a:r>
              <a:rPr lang="en-US" sz="2400" spc="22" dirty="0">
                <a:solidFill>
                  <a:srgbClr val="000000"/>
                </a:solidFill>
                <a:latin typeface="TT Rounds Condensed"/>
                <a:ea typeface="TT Rounds Condensed"/>
                <a:cs typeface="TT Rounds Condensed"/>
                <a:sym typeface="TT Rounds Condensed"/>
              </a:rPr>
              <a:t> (par </a:t>
            </a:r>
            <a:r>
              <a:rPr lang="en-US" sz="2400" spc="22" dirty="0" err="1">
                <a:solidFill>
                  <a:srgbClr val="000000"/>
                </a:solidFill>
                <a:latin typeface="TT Rounds Condensed"/>
                <a:ea typeface="TT Rounds Condensed"/>
                <a:cs typeface="TT Rounds Condensed"/>
                <a:sym typeface="TT Rounds Condensed"/>
              </a:rPr>
              <a:t>exemple</a:t>
            </a:r>
            <a:r>
              <a:rPr lang="en-US" sz="2400" spc="22" dirty="0">
                <a:solidFill>
                  <a:srgbClr val="000000"/>
                </a:solidFill>
                <a:latin typeface="TT Rounds Condensed"/>
                <a:ea typeface="TT Rounds Condensed"/>
                <a:cs typeface="TT Rounds Condensed"/>
                <a:sym typeface="TT Rounds Condensed"/>
              </a:rPr>
              <a:t>, dans un </a:t>
            </a:r>
            <a:r>
              <a:rPr lang="en-US" sz="2400" spc="22" dirty="0" err="1">
                <a:solidFill>
                  <a:srgbClr val="000000"/>
                </a:solidFill>
                <a:latin typeface="TT Rounds Condensed"/>
                <a:ea typeface="TT Rounds Condensed"/>
                <a:cs typeface="TT Rounds Condensed"/>
                <a:sym typeface="TT Rounds Condensed"/>
              </a:rPr>
              <a:t>modèle</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traduction</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cela</a:t>
            </a:r>
            <a:r>
              <a:rPr lang="en-US" sz="2400" spc="22" dirty="0">
                <a:solidFill>
                  <a:srgbClr val="000000"/>
                </a:solidFill>
                <a:latin typeface="TT Rounds Condensed"/>
                <a:ea typeface="TT Rounds Condensed"/>
                <a:cs typeface="TT Rounds Condensed"/>
                <a:sym typeface="TT Rounds Condensed"/>
              </a:rPr>
              <a:t> aide le </a:t>
            </a:r>
            <a:r>
              <a:rPr lang="en-US" sz="2400" spc="22" dirty="0" err="1">
                <a:solidFill>
                  <a:srgbClr val="000000"/>
                </a:solidFill>
                <a:latin typeface="TT Rounds Condensed"/>
                <a:ea typeface="TT Rounds Condensed"/>
                <a:cs typeface="TT Rounds Condensed"/>
                <a:sym typeface="TT Rounds Condensed"/>
              </a:rPr>
              <a:t>décoder</a:t>
            </a:r>
            <a:r>
              <a:rPr lang="en-US" sz="2400" spc="22" dirty="0">
                <a:solidFill>
                  <a:srgbClr val="000000"/>
                </a:solidFill>
                <a:latin typeface="TT Rounds Condensed"/>
                <a:ea typeface="TT Rounds Condensed"/>
                <a:cs typeface="TT Rounds Condensed"/>
                <a:sym typeface="TT Rounds Condensed"/>
              </a:rPr>
              <a:t> à se </a:t>
            </a:r>
            <a:r>
              <a:rPr lang="en-US" sz="2400" spc="22" dirty="0" err="1">
                <a:solidFill>
                  <a:srgbClr val="000000"/>
                </a:solidFill>
                <a:latin typeface="TT Rounds Condensed"/>
                <a:ea typeface="TT Rounds Condensed"/>
                <a:cs typeface="TT Rounds Condensed"/>
                <a:sym typeface="TT Rounds Condensed"/>
              </a:rPr>
              <a:t>concentrer</a:t>
            </a:r>
            <a:r>
              <a:rPr lang="en-US" sz="2400" spc="22" dirty="0">
                <a:solidFill>
                  <a:srgbClr val="000000"/>
                </a:solidFill>
                <a:latin typeface="TT Rounds Condensed"/>
                <a:ea typeface="TT Rounds Condensed"/>
                <a:cs typeface="TT Rounds Condensed"/>
                <a:sym typeface="TT Rounds Condensed"/>
              </a:rPr>
              <a:t> sur les parties </a:t>
            </a:r>
            <a:r>
              <a:rPr lang="en-US" sz="2400" spc="22" dirty="0" err="1">
                <a:solidFill>
                  <a:srgbClr val="000000"/>
                </a:solidFill>
                <a:latin typeface="TT Rounds Condensed"/>
                <a:ea typeface="TT Rounds Condensed"/>
                <a:cs typeface="TT Rounds Condensed"/>
                <a:sym typeface="TT Rounds Condensed"/>
              </a:rPr>
              <a:t>pertinentes</a:t>
            </a:r>
            <a:r>
              <a:rPr lang="en-US" sz="2400" spc="22" dirty="0">
                <a:solidFill>
                  <a:srgbClr val="000000"/>
                </a:solidFill>
                <a:latin typeface="TT Rounds Condensed"/>
                <a:ea typeface="TT Rounds Condensed"/>
                <a:cs typeface="TT Rounds Condensed"/>
                <a:sym typeface="TT Rounds Condensed"/>
              </a:rPr>
              <a:t> de la phrase source).</a:t>
            </a:r>
          </a:p>
        </p:txBody>
      </p:sp>
      <p:sp>
        <p:nvSpPr>
          <p:cNvPr id="8" name="TextBox 8"/>
          <p:cNvSpPr txBox="1"/>
          <p:nvPr/>
        </p:nvSpPr>
        <p:spPr>
          <a:xfrm>
            <a:off x="705970" y="3687306"/>
            <a:ext cx="15794136" cy="1471557"/>
          </a:xfrm>
          <a:prstGeom prst="rect">
            <a:avLst/>
          </a:prstGeom>
        </p:spPr>
        <p:txBody>
          <a:bodyPr lIns="0" tIns="0" rIns="0" bIns="0" rtlCol="0" anchor="t">
            <a:spAutoFit/>
          </a:bodyPr>
          <a:lstStyle/>
          <a:p>
            <a:pPr algn="just">
              <a:lnSpc>
                <a:spcPts val="2879"/>
              </a:lnSpc>
            </a:pPr>
            <a:r>
              <a:rPr lang="en-US" sz="2400" spc="22" dirty="0">
                <a:solidFill>
                  <a:srgbClr val="000000"/>
                </a:solidFill>
                <a:latin typeface="TT Rounds Condensed"/>
                <a:ea typeface="TT Rounds Condensed"/>
                <a:cs typeface="TT Rounds Condensed"/>
                <a:sym typeface="TT Rounds Condensed"/>
              </a:rPr>
              <a:t>La Multi-Head Attention dans </a:t>
            </a:r>
            <a:r>
              <a:rPr lang="en-US" sz="2400" spc="22" dirty="0" err="1">
                <a:solidFill>
                  <a:srgbClr val="000000"/>
                </a:solidFill>
                <a:latin typeface="TT Rounds Condensed"/>
                <a:ea typeface="TT Rounds Condensed"/>
                <a:cs typeface="TT Rounds Condensed"/>
                <a:sym typeface="TT Rounds Condensed"/>
              </a:rPr>
              <a:t>l'encoder</a:t>
            </a:r>
            <a:r>
              <a:rPr lang="en-US" sz="2400" spc="22" dirty="0">
                <a:solidFill>
                  <a:srgbClr val="000000"/>
                </a:solidFill>
                <a:latin typeface="TT Rounds Condensed"/>
                <a:ea typeface="TT Rounds Condensed"/>
                <a:cs typeface="TT Rounds Condensed"/>
                <a:sym typeface="TT Rounds Condensed"/>
              </a:rPr>
              <a:t> et le </a:t>
            </a:r>
            <a:r>
              <a:rPr lang="en-US" sz="2400" spc="22" dirty="0" err="1">
                <a:solidFill>
                  <a:srgbClr val="000000"/>
                </a:solidFill>
                <a:latin typeface="TT Rounds Condensed"/>
                <a:ea typeface="TT Rounds Condensed"/>
                <a:cs typeface="TT Rounds Condensed"/>
                <a:sym typeface="TT Rounds Condensed"/>
              </a:rPr>
              <a:t>décoder</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fonctionne</a:t>
            </a:r>
            <a:r>
              <a:rPr lang="en-US" sz="2400" spc="22" dirty="0">
                <a:solidFill>
                  <a:srgbClr val="000000"/>
                </a:solidFill>
                <a:latin typeface="TT Rounds Condensed"/>
                <a:ea typeface="TT Rounds Condensed"/>
                <a:cs typeface="TT Rounds Condensed"/>
                <a:sym typeface="TT Rounds Condensed"/>
              </a:rPr>
              <a:t> sur le </a:t>
            </a:r>
            <a:r>
              <a:rPr lang="en-US" sz="2400" spc="22" dirty="0" err="1">
                <a:solidFill>
                  <a:srgbClr val="000000"/>
                </a:solidFill>
                <a:latin typeface="TT Rounds Condensed"/>
                <a:ea typeface="TT Rounds Condensed"/>
                <a:cs typeface="TT Rounds Condensed"/>
                <a:sym typeface="TT Rounds Condensed"/>
              </a:rPr>
              <a:t>même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principe</a:t>
            </a:r>
            <a:r>
              <a:rPr lang="en-US" sz="2400" spc="22" dirty="0">
                <a:solidFill>
                  <a:srgbClr val="000000"/>
                </a:solidFill>
                <a:latin typeface="TT Rounds Condensed"/>
                <a:ea typeface="TT Rounds Condensed"/>
                <a:cs typeface="TT Rounds Condensed"/>
                <a:sym typeface="TT Rounds Condensed"/>
              </a:rPr>
              <a:t> de base, </a:t>
            </a:r>
            <a:r>
              <a:rPr lang="en-US" sz="2400" spc="22" dirty="0" err="1">
                <a:solidFill>
                  <a:srgbClr val="000000"/>
                </a:solidFill>
                <a:latin typeface="TT Rounds Condensed"/>
                <a:ea typeface="TT Rounds Condensed"/>
                <a:cs typeface="TT Rounds Condensed"/>
                <a:sym typeface="TT Rounds Condensed"/>
              </a:rPr>
              <a:t>mais</a:t>
            </a:r>
            <a:r>
              <a:rPr lang="en-US" sz="2400" spc="22" dirty="0">
                <a:solidFill>
                  <a:srgbClr val="000000"/>
                </a:solidFill>
                <a:latin typeface="TT Rounds Condensed"/>
                <a:ea typeface="TT Rounds Condensed"/>
                <a:cs typeface="TT Rounds Condensed"/>
                <a:sym typeface="TT Rounds Condensed"/>
              </a:rPr>
              <a:t> il y a des </a:t>
            </a:r>
            <a:r>
              <a:rPr lang="en-US" sz="2400" spc="22" dirty="0" err="1">
                <a:solidFill>
                  <a:srgbClr val="000000"/>
                </a:solidFill>
                <a:latin typeface="TT Rounds Condensed"/>
                <a:ea typeface="TT Rounds Condensed"/>
                <a:cs typeface="TT Rounds Condensed"/>
                <a:sym typeface="TT Rounds Condensed"/>
              </a:rPr>
              <a:t>différences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importantes</a:t>
            </a:r>
            <a:r>
              <a:rPr lang="en-US" sz="2400" spc="22" dirty="0">
                <a:solidFill>
                  <a:srgbClr val="000000"/>
                </a:solidFill>
                <a:latin typeface="TT Rounds Condensed"/>
                <a:ea typeface="TT Rounds Condensed"/>
                <a:cs typeface="TT Rounds Condensed"/>
                <a:sym typeface="TT Rounds Condensed"/>
              </a:rPr>
              <a:t> dans </a:t>
            </a:r>
            <a:r>
              <a:rPr lang="en-US" sz="2400" b="1" spc="22" dirty="0">
                <a:solidFill>
                  <a:srgbClr val="000000"/>
                </a:solidFill>
                <a:latin typeface="TT Rounds Condensed Bold"/>
                <a:ea typeface="TT Rounds Condensed Bold"/>
                <a:cs typeface="TT Rounds Condensed Bold"/>
                <a:sym typeface="TT Rounds Condensed Bold"/>
              </a:rPr>
              <a:t>les sources </a:t>
            </a:r>
            <a:r>
              <a:rPr lang="en-US" sz="2400" b="1" spc="22" dirty="0" err="1">
                <a:solidFill>
                  <a:srgbClr val="000000"/>
                </a:solidFill>
                <a:latin typeface="TT Rounds Condensed Bold"/>
                <a:ea typeface="TT Rounds Condensed Bold"/>
                <a:cs typeface="TT Rounds Condensed Bold"/>
                <a:sym typeface="TT Rounds Condensed Bold"/>
              </a:rPr>
              <a:t>d'entrée</a:t>
            </a:r>
            <a:r>
              <a:rPr lang="en-US" sz="2400" spc="22" dirty="0">
                <a:solidFill>
                  <a:srgbClr val="000000"/>
                </a:solidFill>
                <a:latin typeface="TT Rounds Condensed"/>
                <a:ea typeface="TT Rounds Condensed"/>
                <a:cs typeface="TT Rounds Condensed"/>
                <a:sym typeface="TT Rounds Condensed"/>
              </a:rPr>
              <a:t> : </a:t>
            </a:r>
          </a:p>
          <a:p>
            <a:pPr algn="just">
              <a:lnSpc>
                <a:spcPts val="2879"/>
              </a:lnSpc>
            </a:pPr>
            <a:endParaRPr lang="en-US" sz="2400" spc="22" dirty="0">
              <a:solidFill>
                <a:srgbClr val="000000"/>
              </a:solidFill>
              <a:latin typeface="TT Rounds Condensed"/>
              <a:ea typeface="TT Rounds Condensed"/>
              <a:cs typeface="TT Rounds Condensed"/>
              <a:sym typeface="TT Rounds Condensed"/>
            </a:endParaRPr>
          </a:p>
          <a:p>
            <a:pPr algn="ctr">
              <a:lnSpc>
                <a:spcPts val="2879"/>
              </a:lnSpc>
            </a:pPr>
            <a:endParaRPr lang="en-US" sz="2400" spc="22" dirty="0">
              <a:solidFill>
                <a:srgbClr val="000000"/>
              </a:solidFill>
              <a:latin typeface="TT Rounds Condensed"/>
              <a:ea typeface="TT Rounds Condensed"/>
              <a:cs typeface="TT Rounds Condensed"/>
              <a:sym typeface="TT Rounds Condensed"/>
            </a:endParaRPr>
          </a:p>
        </p:txBody>
      </p:sp>
      <p:sp>
        <p:nvSpPr>
          <p:cNvPr id="9" name="TextBox 9"/>
          <p:cNvSpPr txBox="1"/>
          <p:nvPr/>
        </p:nvSpPr>
        <p:spPr>
          <a:xfrm>
            <a:off x="9825673" y="6735084"/>
            <a:ext cx="3931920" cy="1866602"/>
          </a:xfrm>
          <a:prstGeom prst="rect">
            <a:avLst/>
          </a:prstGeom>
        </p:spPr>
        <p:txBody>
          <a:bodyPr lIns="0" tIns="0" rIns="0" bIns="0" rtlCol="0" anchor="t">
            <a:spAutoFit/>
          </a:bodyPr>
          <a:lstStyle/>
          <a:p>
            <a:pPr algn="ctr">
              <a:lnSpc>
                <a:spcPts val="2400"/>
              </a:lnSpc>
            </a:pPr>
            <a:endParaRPr/>
          </a:p>
          <a:p>
            <a:pPr algn="l">
              <a:lnSpc>
                <a:spcPts val="2400"/>
              </a:lnSpc>
            </a:pPr>
            <a:r>
              <a:rPr lang="en-US" sz="2000" spc="18">
                <a:solidFill>
                  <a:srgbClr val="000000"/>
                </a:solidFill>
                <a:latin typeface="TT Rounds Condensed"/>
                <a:ea typeface="TT Rounds Condensed"/>
                <a:cs typeface="TT Rounds Condensed"/>
                <a:sym typeface="TT Rounds Condensed"/>
              </a:rPr>
              <a:t>              </a:t>
            </a:r>
            <a:r>
              <a:rPr lang="en-US" sz="2000" u="sng" spc="18">
                <a:solidFill>
                  <a:srgbClr val="000000"/>
                </a:solidFill>
                <a:latin typeface="TT Rounds Condensed"/>
                <a:ea typeface="TT Rounds Condensed"/>
                <a:cs typeface="TT Rounds Condensed"/>
                <a:sym typeface="TT Rounds Condensed"/>
              </a:rPr>
              <a:t>+ </a:t>
            </a:r>
            <a:r>
              <a:rPr lang="en-US" sz="2000" b="1" u="sng" spc="18">
                <a:solidFill>
                  <a:srgbClr val="000000"/>
                </a:solidFill>
                <a:latin typeface="TT Rounds Condensed Bold"/>
                <a:ea typeface="TT Rounds Condensed Bold"/>
                <a:cs typeface="TT Rounds Condensed Bold"/>
                <a:sym typeface="TT Rounds Condensed Bold"/>
              </a:rPr>
              <a:t>Clés (K) et Valeurs (V)</a:t>
            </a:r>
            <a:r>
              <a:rPr lang="en-US" sz="2000" u="sng" spc="18">
                <a:solidFill>
                  <a:srgbClr val="000000"/>
                </a:solidFill>
                <a:latin typeface="TT Rounds Condensed"/>
                <a:ea typeface="TT Rounds Condensed"/>
                <a:cs typeface="TT Rounds Condensed"/>
                <a:sym typeface="TT Rounds Condensed"/>
              </a:rPr>
              <a:t> :</a:t>
            </a:r>
          </a:p>
          <a:p>
            <a:pPr algn="ctr">
              <a:lnSpc>
                <a:spcPts val="2400"/>
              </a:lnSpc>
            </a:pPr>
            <a:r>
              <a:rPr lang="en-US" sz="2000" spc="18">
                <a:solidFill>
                  <a:srgbClr val="000000"/>
                </a:solidFill>
                <a:latin typeface="TT Rounds Condensed"/>
                <a:ea typeface="TT Rounds Condensed"/>
                <a:cs typeface="TT Rounds Condensed"/>
                <a:sym typeface="TT Rounds Condensed"/>
              </a:rPr>
              <a:t> Les sorties de l'encodeur (les représentations des mots dans la séquence d'entrée).</a:t>
            </a:r>
          </a:p>
          <a:p>
            <a:pPr algn="ctr">
              <a:lnSpc>
                <a:spcPts val="2400"/>
              </a:lnSpc>
            </a:pPr>
            <a:endParaRPr lang="en-US" sz="2000" spc="18">
              <a:solidFill>
                <a:srgbClr val="000000"/>
              </a:solidFill>
              <a:latin typeface="TT Rounds Condensed"/>
              <a:ea typeface="TT Rounds Condensed"/>
              <a:cs typeface="TT Rounds Condensed"/>
              <a:sym typeface="TT Rounds Condensed"/>
            </a:endParaRPr>
          </a:p>
        </p:txBody>
      </p:sp>
      <p:sp>
        <p:nvSpPr>
          <p:cNvPr id="10" name="TextBox 10"/>
          <p:cNvSpPr txBox="1"/>
          <p:nvPr/>
        </p:nvSpPr>
        <p:spPr>
          <a:xfrm>
            <a:off x="3200655" y="6508577"/>
            <a:ext cx="3931920" cy="2174379"/>
          </a:xfrm>
          <a:prstGeom prst="rect">
            <a:avLst/>
          </a:prstGeom>
        </p:spPr>
        <p:txBody>
          <a:bodyPr lIns="0" tIns="0" rIns="0" bIns="0" rtlCol="0" anchor="t">
            <a:spAutoFit/>
          </a:bodyPr>
          <a:lstStyle/>
          <a:p>
            <a:pPr algn="l">
              <a:lnSpc>
                <a:spcPts val="2400"/>
              </a:lnSpc>
            </a:pPr>
            <a:endParaRPr/>
          </a:p>
          <a:p>
            <a:pPr algn="ctr">
              <a:lnSpc>
                <a:spcPts val="2400"/>
              </a:lnSpc>
            </a:pPr>
            <a:r>
              <a:rPr lang="en-US" sz="2000" b="1" spc="18">
                <a:solidFill>
                  <a:srgbClr val="000000"/>
                </a:solidFill>
                <a:latin typeface="TT Rounds Condensed Bold"/>
                <a:ea typeface="TT Rounds Condensed Bold"/>
                <a:cs typeface="TT Rounds Condensed Bold"/>
                <a:sym typeface="TT Rounds Condensed Bold"/>
              </a:rPr>
              <a:t>        </a:t>
            </a:r>
            <a:r>
              <a:rPr lang="en-US" sz="2000" b="1" u="sng" spc="18">
                <a:solidFill>
                  <a:srgbClr val="000000"/>
                </a:solidFill>
                <a:latin typeface="TT Rounds Condensed Bold"/>
                <a:ea typeface="TT Rounds Condensed Bold"/>
                <a:cs typeface="TT Rounds Condensed Bold"/>
                <a:sym typeface="TT Rounds Condensed Bold"/>
              </a:rPr>
              <a:t>+ Requêtes (Q)</a:t>
            </a:r>
            <a:r>
              <a:rPr lang="en-US" sz="2000" u="sng" spc="18">
                <a:solidFill>
                  <a:srgbClr val="000000"/>
                </a:solidFill>
                <a:latin typeface="TT Rounds Condensed"/>
                <a:ea typeface="TT Rounds Condensed"/>
                <a:cs typeface="TT Rounds Condensed"/>
                <a:sym typeface="TT Rounds Condensed"/>
              </a:rPr>
              <a:t> : </a:t>
            </a:r>
          </a:p>
          <a:p>
            <a:pPr algn="ctr">
              <a:lnSpc>
                <a:spcPts val="2400"/>
              </a:lnSpc>
            </a:pPr>
            <a:r>
              <a:rPr lang="en-US" sz="2000" spc="18">
                <a:solidFill>
                  <a:srgbClr val="000000"/>
                </a:solidFill>
                <a:latin typeface="TT Rounds Condensed"/>
                <a:ea typeface="TT Rounds Condensed"/>
                <a:cs typeface="TT Rounds Condensed"/>
                <a:sym typeface="TT Rounds Condensed"/>
              </a:rPr>
              <a:t>La sortie de la première couche de Masked Multi-Head Attention du décodeur (c'est-à-dire les mots  déjà générés dans la séquence de sortie).</a:t>
            </a:r>
          </a:p>
          <a:p>
            <a:pPr algn="l">
              <a:lnSpc>
                <a:spcPts val="2400"/>
              </a:lnSpc>
            </a:pPr>
            <a:endParaRPr lang="en-US" sz="2000" spc="18">
              <a:solidFill>
                <a:srgbClr val="000000"/>
              </a:solidFill>
              <a:latin typeface="TT Rounds Condensed"/>
              <a:ea typeface="TT Rounds Condensed"/>
              <a:cs typeface="TT Rounds Condensed"/>
              <a:sym typeface="TT Rounds Condensed"/>
            </a:endParaRPr>
          </a:p>
        </p:txBody>
      </p:sp>
      <p:sp>
        <p:nvSpPr>
          <p:cNvPr id="11" name="AutoShape 11"/>
          <p:cNvSpPr/>
          <p:nvPr/>
        </p:nvSpPr>
        <p:spPr>
          <a:xfrm flipH="1">
            <a:off x="5819331" y="5948691"/>
            <a:ext cx="1990725" cy="451779"/>
          </a:xfrm>
          <a:prstGeom prst="line">
            <a:avLst/>
          </a:prstGeom>
          <a:ln w="9525" cap="rnd">
            <a:solidFill>
              <a:srgbClr val="4F81BD"/>
            </a:solidFill>
            <a:prstDash val="solid"/>
            <a:headEnd type="none" w="sm" len="sm"/>
            <a:tailEnd type="triangle" w="lg" len="med"/>
          </a:ln>
        </p:spPr>
      </p:sp>
      <p:sp>
        <p:nvSpPr>
          <p:cNvPr id="12" name="AutoShape 12"/>
          <p:cNvSpPr/>
          <p:nvPr/>
        </p:nvSpPr>
        <p:spPr>
          <a:xfrm>
            <a:off x="9145842" y="5948438"/>
            <a:ext cx="1697652" cy="579189"/>
          </a:xfrm>
          <a:prstGeom prst="line">
            <a:avLst/>
          </a:prstGeom>
          <a:ln w="9525" cap="rnd">
            <a:solidFill>
              <a:srgbClr val="4F81BD"/>
            </a:solidFill>
            <a:prstDash val="solid"/>
            <a:headEnd type="none" w="sm" len="sm"/>
            <a:tailEnd type="triangle" w="lg" len="med"/>
          </a:ln>
        </p:spPr>
      </p:sp>
      <p:sp>
        <p:nvSpPr>
          <p:cNvPr id="14" name="ZoneTexte 13">
            <a:extLst>
              <a:ext uri="{FF2B5EF4-FFF2-40B4-BE49-F238E27FC236}">
                <a16:creationId xmlns:a16="http://schemas.microsoft.com/office/drawing/2014/main" id="{2F50B243-F6C5-5182-2E81-FB74C5254876}"/>
              </a:ext>
            </a:extLst>
          </p:cNvPr>
          <p:cNvSpPr txBox="1"/>
          <p:nvPr/>
        </p:nvSpPr>
        <p:spPr>
          <a:xfrm>
            <a:off x="3456159" y="5244980"/>
            <a:ext cx="10481094" cy="528350"/>
          </a:xfrm>
          <a:prstGeom prst="rect">
            <a:avLst/>
          </a:prstGeom>
          <a:noFill/>
        </p:spPr>
        <p:txBody>
          <a:bodyPr wrap="square">
            <a:spAutoFit/>
          </a:bodyPr>
          <a:lstStyle/>
          <a:p>
            <a:pPr algn="ctr">
              <a:lnSpc>
                <a:spcPts val="3359"/>
              </a:lnSpc>
            </a:pPr>
            <a:r>
              <a:rPr lang="en-US" sz="3200" spc="26" dirty="0">
                <a:solidFill>
                  <a:srgbClr val="4BACC6"/>
                </a:solidFill>
                <a:latin typeface="TT Rounds Condensed"/>
                <a:ea typeface="TT Rounds Condensed"/>
                <a:cs typeface="TT Rounds Condensed"/>
                <a:sym typeface="TT Rounds Condensed"/>
              </a:rPr>
              <a:t>Entrées du Decoder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03118">
            <a:off x="-4363227" y="2110137"/>
            <a:ext cx="13874486" cy="7902063"/>
          </a:xfrm>
          <a:custGeom>
            <a:avLst/>
            <a:gdLst/>
            <a:ahLst/>
            <a:cxnLst/>
            <a:rect l="l" t="t" r="r" b="b"/>
            <a:pathLst>
              <a:path w="13874486" h="7902063">
                <a:moveTo>
                  <a:pt x="0" y="0"/>
                </a:moveTo>
                <a:lnTo>
                  <a:pt x="13874486" y="0"/>
                </a:lnTo>
                <a:lnTo>
                  <a:pt x="13874486" y="7902063"/>
                </a:lnTo>
                <a:lnTo>
                  <a:pt x="0" y="7902063"/>
                </a:lnTo>
                <a:lnTo>
                  <a:pt x="0" y="0"/>
                </a:lnTo>
                <a:close/>
              </a:path>
            </a:pathLst>
          </a:custGeom>
          <a:blipFill>
            <a:blip r:embed="rId2">
              <a:extLst>
                <a:ext uri="{96DAC541-7B7A-43D3-8B79-37D633B846F1}">
                  <asvg:svgBlip xmlns:asvg="http://schemas.microsoft.com/office/drawing/2016/SVG/main" r:embed="rId3"/>
                </a:ext>
              </a:extLst>
            </a:blip>
            <a:stretch>
              <a:fillRect l="-2905" r="-2905"/>
            </a:stretch>
          </a:blipFill>
        </p:spPr>
      </p:sp>
      <p:grpSp>
        <p:nvGrpSpPr>
          <p:cNvPr id="3" name="Group 3"/>
          <p:cNvGrpSpPr/>
          <p:nvPr/>
        </p:nvGrpSpPr>
        <p:grpSpPr>
          <a:xfrm>
            <a:off x="6762766" y="7691231"/>
            <a:ext cx="12231871" cy="66675"/>
            <a:chOff x="0" y="0"/>
            <a:chExt cx="16309161" cy="88900"/>
          </a:xfrm>
        </p:grpSpPr>
        <p:sp>
          <p:nvSpPr>
            <p:cNvPr id="4" name="Freeform 4"/>
            <p:cNvSpPr/>
            <p:nvPr/>
          </p:nvSpPr>
          <p:spPr>
            <a:xfrm>
              <a:off x="44450" y="0"/>
              <a:ext cx="16220312" cy="88900"/>
            </a:xfrm>
            <a:custGeom>
              <a:avLst/>
              <a:gdLst/>
              <a:ahLst/>
              <a:cxnLst/>
              <a:rect l="l" t="t" r="r" b="b"/>
              <a:pathLst>
                <a:path w="16220312" h="88900">
                  <a:moveTo>
                    <a:pt x="0" y="0"/>
                  </a:moveTo>
                  <a:lnTo>
                    <a:pt x="16220312" y="0"/>
                  </a:lnTo>
                  <a:lnTo>
                    <a:pt x="16220312" y="88900"/>
                  </a:lnTo>
                  <a:lnTo>
                    <a:pt x="0" y="88900"/>
                  </a:lnTo>
                  <a:close/>
                </a:path>
              </a:pathLst>
            </a:custGeom>
            <a:solidFill>
              <a:srgbClr val="1C53A3"/>
            </a:solidFill>
          </p:spPr>
        </p:sp>
      </p:grpSp>
      <p:sp>
        <p:nvSpPr>
          <p:cNvPr id="5" name="TextBox 5"/>
          <p:cNvSpPr txBox="1"/>
          <p:nvPr/>
        </p:nvSpPr>
        <p:spPr>
          <a:xfrm>
            <a:off x="6876182" y="2543175"/>
            <a:ext cx="9561392" cy="4253265"/>
          </a:xfrm>
          <a:prstGeom prst="rect">
            <a:avLst/>
          </a:prstGeom>
        </p:spPr>
        <p:txBody>
          <a:bodyPr lIns="0" tIns="0" rIns="0" bIns="0" rtlCol="0" anchor="t">
            <a:spAutoFit/>
          </a:bodyPr>
          <a:lstStyle/>
          <a:p>
            <a:pPr algn="ctr">
              <a:lnSpc>
                <a:spcPts val="11326"/>
              </a:lnSpc>
            </a:pPr>
            <a:r>
              <a:rPr lang="en-US" sz="10685" dirty="0">
                <a:solidFill>
                  <a:srgbClr val="42B3BD"/>
                </a:solidFill>
                <a:latin typeface="League Spartan"/>
                <a:ea typeface="League Spartan"/>
                <a:cs typeface="League Spartan"/>
                <a:sym typeface="League Spartan"/>
              </a:rPr>
              <a:t> LLMs</a:t>
            </a:r>
          </a:p>
          <a:p>
            <a:pPr algn="ctr">
              <a:lnSpc>
                <a:spcPts val="11326"/>
              </a:lnSpc>
            </a:pPr>
            <a:r>
              <a:rPr lang="en-US" sz="10685" dirty="0">
                <a:solidFill>
                  <a:srgbClr val="42B3BD"/>
                </a:solidFill>
                <a:latin typeface="League Spartan"/>
                <a:ea typeface="League Spartan"/>
                <a:cs typeface="League Spartan"/>
                <a:sym typeface="League Spartan"/>
              </a:rPr>
              <a:t> et </a:t>
            </a:r>
          </a:p>
          <a:p>
            <a:pPr algn="ctr">
              <a:lnSpc>
                <a:spcPts val="11326"/>
              </a:lnSpc>
            </a:pPr>
            <a:r>
              <a:rPr lang="en-US" sz="10685" dirty="0">
                <a:solidFill>
                  <a:srgbClr val="42B3BD"/>
                </a:solidFill>
                <a:latin typeface="League Spartan"/>
                <a:ea typeface="League Spartan"/>
                <a:cs typeface="League Spartan"/>
                <a:sym typeface="League Spartan"/>
              </a:rPr>
              <a:t>   Fine-Tuning</a:t>
            </a:r>
          </a:p>
        </p:txBody>
      </p:sp>
      <p:sp>
        <p:nvSpPr>
          <p:cNvPr id="6" name="Freeform 6"/>
          <p:cNvSpPr/>
          <p:nvPr/>
        </p:nvSpPr>
        <p:spPr>
          <a:xfrm>
            <a:off x="16404917" y="8263385"/>
            <a:ext cx="854383" cy="994915"/>
          </a:xfrm>
          <a:custGeom>
            <a:avLst/>
            <a:gdLst/>
            <a:ahLst/>
            <a:cxnLst/>
            <a:rect l="l" t="t" r="r" b="b"/>
            <a:pathLst>
              <a:path w="854383" h="994915">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t="-93" b="-93"/>
            </a:stretch>
          </a:blipFill>
        </p:spPr>
      </p:sp>
      <p:grpSp>
        <p:nvGrpSpPr>
          <p:cNvPr id="7" name="Group 7"/>
          <p:cNvGrpSpPr/>
          <p:nvPr/>
        </p:nvGrpSpPr>
        <p:grpSpPr>
          <a:xfrm>
            <a:off x="6762766" y="8196711"/>
            <a:ext cx="6718164" cy="66675"/>
            <a:chOff x="0" y="0"/>
            <a:chExt cx="8957552" cy="88900"/>
          </a:xfrm>
        </p:grpSpPr>
        <p:sp>
          <p:nvSpPr>
            <p:cNvPr id="8" name="Freeform 8"/>
            <p:cNvSpPr/>
            <p:nvPr/>
          </p:nvSpPr>
          <p:spPr>
            <a:xfrm>
              <a:off x="44450" y="0"/>
              <a:ext cx="8868664" cy="88900"/>
            </a:xfrm>
            <a:custGeom>
              <a:avLst/>
              <a:gdLst/>
              <a:ahLst/>
              <a:cxnLst/>
              <a:rect l="l" t="t" r="r" b="b"/>
              <a:pathLst>
                <a:path w="8868664" h="88900">
                  <a:moveTo>
                    <a:pt x="0" y="0"/>
                  </a:moveTo>
                  <a:lnTo>
                    <a:pt x="8868664" y="0"/>
                  </a:lnTo>
                  <a:lnTo>
                    <a:pt x="8868664" y="88900"/>
                  </a:lnTo>
                  <a:lnTo>
                    <a:pt x="0" y="88900"/>
                  </a:lnTo>
                  <a:close/>
                </a:path>
              </a:pathLst>
            </a:custGeom>
            <a:solidFill>
              <a:srgbClr val="1C53A3"/>
            </a:solidFill>
          </p:spPr>
        </p:sp>
      </p:grpSp>
      <p:grpSp>
        <p:nvGrpSpPr>
          <p:cNvPr id="9" name="Group 9"/>
          <p:cNvGrpSpPr/>
          <p:nvPr/>
        </p:nvGrpSpPr>
        <p:grpSpPr>
          <a:xfrm>
            <a:off x="6762766" y="8694168"/>
            <a:ext cx="5043986" cy="66675"/>
            <a:chOff x="0" y="0"/>
            <a:chExt cx="6725315" cy="88900"/>
          </a:xfrm>
        </p:grpSpPr>
        <p:sp>
          <p:nvSpPr>
            <p:cNvPr id="10" name="Freeform 10"/>
            <p:cNvSpPr/>
            <p:nvPr/>
          </p:nvSpPr>
          <p:spPr>
            <a:xfrm>
              <a:off x="44450" y="0"/>
              <a:ext cx="6636385" cy="88900"/>
            </a:xfrm>
            <a:custGeom>
              <a:avLst/>
              <a:gdLst/>
              <a:ahLst/>
              <a:cxnLst/>
              <a:rect l="l" t="t" r="r" b="b"/>
              <a:pathLst>
                <a:path w="6636385" h="88900">
                  <a:moveTo>
                    <a:pt x="0" y="0"/>
                  </a:moveTo>
                  <a:lnTo>
                    <a:pt x="6636385" y="0"/>
                  </a:lnTo>
                  <a:lnTo>
                    <a:pt x="6636385" y="88900"/>
                  </a:lnTo>
                  <a:lnTo>
                    <a:pt x="0" y="88900"/>
                  </a:lnTo>
                  <a:close/>
                </a:path>
              </a:pathLst>
            </a:custGeom>
            <a:solidFill>
              <a:srgbClr val="1C53A3"/>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Freeform 5"/>
          <p:cNvSpPr/>
          <p:nvPr/>
        </p:nvSpPr>
        <p:spPr>
          <a:xfrm>
            <a:off x="-258856" y="3962400"/>
            <a:ext cx="10850942" cy="5711022"/>
          </a:xfrm>
          <a:custGeom>
            <a:avLst/>
            <a:gdLst/>
            <a:ahLst/>
            <a:cxnLst/>
            <a:rect l="l" t="t" r="r" b="b"/>
            <a:pathLst>
              <a:path w="10850942" h="5711022">
                <a:moveTo>
                  <a:pt x="0" y="0"/>
                </a:moveTo>
                <a:lnTo>
                  <a:pt x="10850941" y="0"/>
                </a:lnTo>
                <a:lnTo>
                  <a:pt x="10850941" y="5711022"/>
                </a:lnTo>
                <a:lnTo>
                  <a:pt x="0" y="5711022"/>
                </a:lnTo>
                <a:lnTo>
                  <a:pt x="0" y="0"/>
                </a:lnTo>
                <a:close/>
              </a:path>
            </a:pathLst>
          </a:custGeom>
          <a:blipFill>
            <a:blip r:embed="rId5"/>
            <a:stretch>
              <a:fillRect/>
            </a:stretch>
          </a:blipFill>
        </p:spPr>
      </p:sp>
      <p:sp>
        <p:nvSpPr>
          <p:cNvPr id="6" name="TextBox 6"/>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              LLMs</a:t>
            </a:r>
          </a:p>
        </p:txBody>
      </p:sp>
      <p:sp>
        <p:nvSpPr>
          <p:cNvPr id="7" name="TextBox 7"/>
          <p:cNvSpPr txBox="1"/>
          <p:nvPr/>
        </p:nvSpPr>
        <p:spPr>
          <a:xfrm>
            <a:off x="1028700" y="1028700"/>
            <a:ext cx="15350208" cy="1257300"/>
          </a:xfrm>
          <a:prstGeom prst="rect">
            <a:avLst/>
          </a:prstGeom>
        </p:spPr>
        <p:txBody>
          <a:bodyPr lIns="0" tIns="0" rIns="0" bIns="0" rtlCol="0" anchor="t">
            <a:spAutoFit/>
          </a:bodyPr>
          <a:lstStyle/>
          <a:p>
            <a:pPr algn="just">
              <a:lnSpc>
                <a:spcPts val="3359"/>
              </a:lnSpc>
            </a:pPr>
            <a:r>
              <a:rPr lang="en-US" sz="2799" spc="26">
                <a:solidFill>
                  <a:srgbClr val="000000"/>
                </a:solidFill>
                <a:latin typeface="TT Rounds Condensed"/>
                <a:ea typeface="TT Rounds Condensed"/>
                <a:cs typeface="TT Rounds Condensed"/>
                <a:sym typeface="TT Rounds Condensed"/>
              </a:rPr>
              <a:t>Les </a:t>
            </a:r>
            <a:r>
              <a:rPr lang="en-US" sz="2799" b="1" spc="26">
                <a:solidFill>
                  <a:srgbClr val="4BACC6"/>
                </a:solidFill>
                <a:latin typeface="TT Rounds Condensed Bold"/>
                <a:ea typeface="TT Rounds Condensed Bold"/>
                <a:cs typeface="TT Rounds Condensed Bold"/>
                <a:sym typeface="TT Rounds Condensed Bold"/>
              </a:rPr>
              <a:t>Large Language Models (LLMs)</a:t>
            </a:r>
            <a:r>
              <a:rPr lang="en-US" sz="2799" spc="26">
                <a:solidFill>
                  <a:srgbClr val="000000"/>
                </a:solidFill>
                <a:latin typeface="TT Rounds Condensed"/>
                <a:ea typeface="TT Rounds Condensed"/>
                <a:cs typeface="TT Rounds Condensed"/>
                <a:sym typeface="TT Rounds Condensed"/>
              </a:rPr>
              <a:t> tels que GPT-3,  et BERT sont des modèles d'apprentissage profond qui utilisent des architectures comme les Transformers pour traiter et générer du texte à grande échelle. </a:t>
            </a:r>
          </a:p>
        </p:txBody>
      </p:sp>
      <p:sp>
        <p:nvSpPr>
          <p:cNvPr id="8" name="TextBox 8"/>
          <p:cNvSpPr txBox="1"/>
          <p:nvPr/>
        </p:nvSpPr>
        <p:spPr>
          <a:xfrm>
            <a:off x="1028700" y="2581275"/>
            <a:ext cx="15990079" cy="1685925"/>
          </a:xfrm>
          <a:prstGeom prst="rect">
            <a:avLst/>
          </a:prstGeom>
        </p:spPr>
        <p:txBody>
          <a:bodyPr lIns="0" tIns="0" rIns="0" bIns="0" rtlCol="0" anchor="t">
            <a:spAutoFit/>
          </a:bodyPr>
          <a:lstStyle/>
          <a:p>
            <a:pPr algn="just">
              <a:lnSpc>
                <a:spcPts val="3359"/>
              </a:lnSpc>
            </a:pPr>
            <a:r>
              <a:rPr lang="en-US" sz="2799" b="1" spc="25">
                <a:solidFill>
                  <a:srgbClr val="4BACC6"/>
                </a:solidFill>
                <a:latin typeface="TT Rounds Condensed Bold"/>
                <a:ea typeface="TT Rounds Condensed Bold"/>
                <a:cs typeface="TT Rounds Condensed Bold"/>
                <a:sym typeface="TT Rounds Condensed Bold"/>
              </a:rPr>
              <a:t>DialoGPT</a:t>
            </a:r>
            <a:r>
              <a:rPr lang="en-US" sz="2799" spc="25">
                <a:solidFill>
                  <a:srgbClr val="000000"/>
                </a:solidFill>
                <a:latin typeface="TT Rounds Condensed"/>
                <a:ea typeface="TT Rounds Condensed"/>
                <a:cs typeface="TT Rounds Condensed"/>
                <a:sym typeface="TT Rounds Condensed"/>
              </a:rPr>
              <a:t> est un modèle développé par Microsoft en tant qu'IA conversationnelle, spécifiquement fine-tuned à partir de GPT-2. Il est entraîné sur un vaste ensemble de données conversationnelles afin de générer des dialogues de type humain.</a:t>
            </a:r>
          </a:p>
          <a:p>
            <a:pPr marL="0" lvl="0" indent="0" algn="just">
              <a:lnSpc>
                <a:spcPts val="3359"/>
              </a:lnSpc>
              <a:spcBef>
                <a:spcPct val="0"/>
              </a:spcBef>
            </a:pPr>
            <a:endParaRPr lang="en-US" sz="2799" spc="25">
              <a:solidFill>
                <a:srgbClr val="000000"/>
              </a:solidFill>
              <a:latin typeface="TT Rounds Condensed"/>
              <a:ea typeface="TT Rounds Condensed"/>
              <a:cs typeface="TT Rounds Condensed"/>
              <a:sym typeface="TT Rounds Condensed"/>
            </a:endParaRPr>
          </a:p>
        </p:txBody>
      </p:sp>
      <p:sp>
        <p:nvSpPr>
          <p:cNvPr id="9" name="TextBox 9"/>
          <p:cNvSpPr txBox="1"/>
          <p:nvPr/>
        </p:nvSpPr>
        <p:spPr>
          <a:xfrm>
            <a:off x="10622040" y="4956175"/>
            <a:ext cx="7430226" cy="4302125"/>
          </a:xfrm>
          <a:prstGeom prst="rect">
            <a:avLst/>
          </a:prstGeom>
        </p:spPr>
        <p:txBody>
          <a:bodyPr lIns="0" tIns="0" rIns="0" bIns="0" rtlCol="0" anchor="t">
            <a:spAutoFit/>
          </a:bodyPr>
          <a:lstStyle/>
          <a:p>
            <a:pPr algn="l">
              <a:lnSpc>
                <a:spcPts val="3099"/>
              </a:lnSpc>
            </a:pPr>
            <a:r>
              <a:rPr lang="en-US" sz="2499">
                <a:solidFill>
                  <a:srgbClr val="000000"/>
                </a:solidFill>
                <a:latin typeface="Arimo"/>
                <a:ea typeface="Arimo"/>
                <a:cs typeface="Arimo"/>
                <a:sym typeface="Arimo"/>
              </a:rPr>
              <a:t>Structure interne du modèle :</a:t>
            </a:r>
          </a:p>
          <a:p>
            <a:pPr marL="539749" lvl="1" indent="-269875" algn="l">
              <a:lnSpc>
                <a:spcPts val="3099"/>
              </a:lnSpc>
              <a:buFont typeface="Arial"/>
              <a:buChar char="•"/>
            </a:pPr>
            <a:r>
              <a:rPr lang="en-US" sz="2499" b="1">
                <a:solidFill>
                  <a:srgbClr val="000000"/>
                </a:solidFill>
                <a:latin typeface="Arimo Bold"/>
                <a:ea typeface="Arimo Bold"/>
                <a:cs typeface="Arimo Bold"/>
                <a:sym typeface="Arimo Bold"/>
              </a:rPr>
              <a:t>Embedding d’entrée/sortie:</a:t>
            </a:r>
            <a:r>
              <a:rPr lang="en-US" sz="2499">
                <a:solidFill>
                  <a:srgbClr val="000000"/>
                </a:solidFill>
                <a:latin typeface="Arimo"/>
                <a:ea typeface="Arimo"/>
                <a:cs typeface="Arimo"/>
                <a:sym typeface="Arimo"/>
              </a:rPr>
              <a:t> Représentation vectorielle des tokens en entrée et génération en sortie.</a:t>
            </a:r>
          </a:p>
          <a:p>
            <a:pPr marL="539749" lvl="1" indent="-269875" algn="l">
              <a:lnSpc>
                <a:spcPts val="3099"/>
              </a:lnSpc>
              <a:buFont typeface="Arial"/>
              <a:buChar char="•"/>
            </a:pPr>
            <a:r>
              <a:rPr lang="en-US" sz="2499" b="1">
                <a:solidFill>
                  <a:srgbClr val="000000"/>
                </a:solidFill>
                <a:latin typeface="Arimo Bold"/>
                <a:ea typeface="Arimo Bold"/>
                <a:cs typeface="Arimo Bold"/>
                <a:sym typeface="Arimo Bold"/>
              </a:rPr>
              <a:t>Normalisation des couches:</a:t>
            </a:r>
            <a:r>
              <a:rPr lang="en-US" sz="2499">
                <a:solidFill>
                  <a:srgbClr val="000000"/>
                </a:solidFill>
                <a:latin typeface="Arimo"/>
                <a:ea typeface="Arimo"/>
                <a:cs typeface="Arimo"/>
                <a:sym typeface="Arimo"/>
              </a:rPr>
              <a:t> Stabilisation de l’entraînement en régulant les activations.</a:t>
            </a:r>
          </a:p>
          <a:p>
            <a:pPr marL="539749" lvl="1" indent="-269875" algn="l">
              <a:lnSpc>
                <a:spcPts val="3099"/>
              </a:lnSpc>
              <a:buFont typeface="Arial"/>
              <a:buChar char="•"/>
            </a:pPr>
            <a:r>
              <a:rPr lang="en-US" sz="2499" b="1">
                <a:solidFill>
                  <a:srgbClr val="000000"/>
                </a:solidFill>
                <a:latin typeface="Arimo Bold"/>
                <a:ea typeface="Arimo Bold"/>
                <a:cs typeface="Arimo Bold"/>
                <a:sym typeface="Arimo Bold"/>
              </a:rPr>
              <a:t>Mécanisme d'attention</a:t>
            </a:r>
            <a:r>
              <a:rPr lang="en-US" sz="2499">
                <a:solidFill>
                  <a:srgbClr val="000000"/>
                </a:solidFill>
                <a:latin typeface="Arimo"/>
                <a:ea typeface="Arimo"/>
                <a:cs typeface="Arimo"/>
                <a:sym typeface="Arimo"/>
              </a:rPr>
              <a:t> : Identification des parties importantes des séquences.</a:t>
            </a:r>
          </a:p>
          <a:p>
            <a:pPr marL="539749" lvl="1" indent="-269875" algn="l">
              <a:lnSpc>
                <a:spcPts val="3099"/>
              </a:lnSpc>
              <a:buFont typeface="Arial"/>
              <a:buChar char="•"/>
            </a:pPr>
            <a:r>
              <a:rPr lang="en-US" sz="2499" b="1">
                <a:solidFill>
                  <a:srgbClr val="000000"/>
                </a:solidFill>
                <a:latin typeface="Arimo Bold"/>
                <a:ea typeface="Arimo Bold"/>
                <a:cs typeface="Arimo Bold"/>
                <a:sym typeface="Arimo Bold"/>
              </a:rPr>
              <a:t>Couches cachées</a:t>
            </a:r>
            <a:r>
              <a:rPr lang="en-US" sz="2499">
                <a:solidFill>
                  <a:srgbClr val="000000"/>
                </a:solidFill>
                <a:latin typeface="Arimo"/>
                <a:ea typeface="Arimo"/>
                <a:cs typeface="Arimo"/>
                <a:sym typeface="Arimo"/>
              </a:rPr>
              <a:t>: Transformation des données via des fonctions d'activation.</a:t>
            </a:r>
          </a:p>
          <a:p>
            <a:pPr algn="l">
              <a:lnSpc>
                <a:spcPts val="3099"/>
              </a:lnSpc>
            </a:pPr>
            <a:endParaRPr lang="en-US" sz="2499">
              <a:solidFill>
                <a:srgbClr val="000000"/>
              </a:solidFill>
              <a:latin typeface="Arimo"/>
              <a:ea typeface="Arimo"/>
              <a:cs typeface="Arimo"/>
              <a:sym typeface="Arim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55092" y="-10538"/>
            <a:ext cx="6724966" cy="857250"/>
            <a:chOff x="0" y="0"/>
            <a:chExt cx="8966621" cy="1143000"/>
          </a:xfrm>
        </p:grpSpPr>
        <p:sp>
          <p:nvSpPr>
            <p:cNvPr id="3" name="Freeform 3"/>
            <p:cNvSpPr/>
            <p:nvPr/>
          </p:nvSpPr>
          <p:spPr>
            <a:xfrm>
              <a:off x="0" y="0"/>
              <a:ext cx="8966548" cy="1143000"/>
            </a:xfrm>
            <a:custGeom>
              <a:avLst/>
              <a:gdLst/>
              <a:ahLst/>
              <a:cxnLst/>
              <a:rect l="l" t="t" r="r" b="b"/>
              <a:pathLst>
                <a:path w="8966548" h="1143000">
                  <a:moveTo>
                    <a:pt x="559087" y="0"/>
                  </a:moveTo>
                  <a:lnTo>
                    <a:pt x="8407460" y="0"/>
                  </a:lnTo>
                  <a:cubicBezTo>
                    <a:pt x="8716224" y="0"/>
                    <a:pt x="8966548" y="255905"/>
                    <a:pt x="8966548" y="571500"/>
                  </a:cubicBezTo>
                  <a:cubicBezTo>
                    <a:pt x="8966548" y="887095"/>
                    <a:pt x="8716224" y="1143000"/>
                    <a:pt x="8407460" y="1143000"/>
                  </a:cubicBezTo>
                  <a:lnTo>
                    <a:pt x="559087" y="1143000"/>
                  </a:lnTo>
                  <a:cubicBezTo>
                    <a:pt x="250325" y="1143000"/>
                    <a:pt x="0" y="887095"/>
                    <a:pt x="0" y="571500"/>
                  </a:cubicBezTo>
                  <a:cubicBezTo>
                    <a:pt x="0" y="255905"/>
                    <a:pt x="250325" y="0"/>
                    <a:pt x="559087"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930111" y="4418962"/>
            <a:ext cx="16568148" cy="1143000"/>
          </a:xfrm>
          <a:prstGeom prst="rect">
            <a:avLst/>
          </a:prstGeom>
        </p:spPr>
        <p:txBody>
          <a:bodyPr lIns="0" tIns="0" rIns="0" bIns="0" rtlCol="0" anchor="t">
            <a:spAutoFit/>
          </a:bodyPr>
          <a:lstStyle/>
          <a:p>
            <a:pPr algn="l">
              <a:lnSpc>
                <a:spcPts val="3359"/>
              </a:lnSpc>
            </a:pPr>
            <a:r>
              <a:rPr lang="en-US" sz="2799" b="1" spc="26">
                <a:solidFill>
                  <a:srgbClr val="000000"/>
                </a:solidFill>
                <a:latin typeface="TT Rounds Condensed Bold"/>
                <a:ea typeface="TT Rounds Condensed Bold"/>
                <a:cs typeface="TT Rounds Condensed Bold"/>
                <a:sym typeface="TT Rounds Condensed Bold"/>
              </a:rPr>
              <a:t>2. Ajout d'une couche spécifique à la tâche</a:t>
            </a:r>
          </a:p>
          <a:p>
            <a:pPr algn="just">
              <a:lnSpc>
                <a:spcPts val="2879"/>
              </a:lnSpc>
            </a:pPr>
            <a:r>
              <a:rPr lang="en-US" sz="2400" spc="22">
                <a:solidFill>
                  <a:srgbClr val="000000"/>
                </a:solidFill>
                <a:latin typeface="TT Rounds Condensed"/>
                <a:ea typeface="TT Rounds Condensed"/>
                <a:cs typeface="TT Rounds Condensed"/>
                <a:sym typeface="TT Rounds Condensed"/>
              </a:rPr>
              <a:t>Lors du fine-tuning, une nouvelle couche (ou plusieurs) </a:t>
            </a:r>
            <a:r>
              <a:rPr lang="en-US" sz="2400" b="1" spc="22">
                <a:solidFill>
                  <a:srgbClr val="000000"/>
                </a:solidFill>
                <a:latin typeface="TT Rounds Condensed Bold"/>
                <a:ea typeface="TT Rounds Condensed Bold"/>
                <a:cs typeface="TT Rounds Condensed Bold"/>
                <a:sym typeface="TT Rounds Condensed Bold"/>
              </a:rPr>
              <a:t>Ltask</a:t>
            </a:r>
            <a:r>
              <a:rPr lang="en-US" sz="2400" spc="22">
                <a:solidFill>
                  <a:srgbClr val="000000"/>
                </a:solidFill>
                <a:latin typeface="TT Rounds Condensed"/>
                <a:ea typeface="TT Rounds Condensed"/>
                <a:cs typeface="TT Rounds Condensed"/>
                <a:sym typeface="TT Rounds Condensed"/>
              </a:rPr>
              <a:t> est ajoutée au modèle pour correspondre à la tâche spécifique. </a:t>
            </a:r>
          </a:p>
          <a:p>
            <a:pPr algn="just">
              <a:lnSpc>
                <a:spcPts val="2879"/>
              </a:lnSpc>
            </a:pPr>
            <a:r>
              <a:rPr lang="en-US" sz="2400" spc="22">
                <a:solidFill>
                  <a:srgbClr val="000000"/>
                </a:solidFill>
                <a:latin typeface="TT Rounds Condensed"/>
                <a:ea typeface="TT Rounds Condensed"/>
                <a:cs typeface="TT Rounds Condensed"/>
                <a:sym typeface="TT Rounds Condensed"/>
              </a:rPr>
              <a:t>Soit le modèle </a:t>
            </a:r>
            <a:r>
              <a:rPr lang="en-US" sz="2400" b="1" spc="22">
                <a:solidFill>
                  <a:srgbClr val="000000"/>
                </a:solidFill>
                <a:latin typeface="TT Rounds Condensed Bold"/>
                <a:ea typeface="TT Rounds Condensed Bold"/>
                <a:cs typeface="TT Rounds Condensed Bold"/>
                <a:sym typeface="TT Rounds Condensed Bold"/>
              </a:rPr>
              <a:t>Mfine</a:t>
            </a:r>
            <a:r>
              <a:rPr lang="en-US" sz="2400" spc="22">
                <a:solidFill>
                  <a:srgbClr val="000000"/>
                </a:solidFill>
                <a:latin typeface="TT Rounds Condensed"/>
                <a:ea typeface="TT Rounds Condensed"/>
                <a:cs typeface="TT Rounds Condensed"/>
                <a:sym typeface="TT Rounds Condensed"/>
              </a:rPr>
              <a:t> après l'ajout de cette couche, avec des paramètres </a:t>
            </a:r>
            <a:r>
              <a:rPr lang="en-US" sz="2400" b="1" spc="22">
                <a:solidFill>
                  <a:srgbClr val="000000"/>
                </a:solidFill>
                <a:latin typeface="TT Rounds Condensed Bold"/>
                <a:ea typeface="TT Rounds Condensed Bold"/>
                <a:cs typeface="TT Rounds Condensed Bold"/>
                <a:sym typeface="TT Rounds Condensed Bold"/>
              </a:rPr>
              <a:t>θfine.</a:t>
            </a:r>
            <a:r>
              <a:rPr lang="en-US" sz="2400" spc="22">
                <a:solidFill>
                  <a:srgbClr val="000000"/>
                </a:solidFill>
                <a:latin typeface="TT Rounds Condensed"/>
                <a:ea typeface="TT Rounds Condensed"/>
                <a:cs typeface="TT Rounds Condensed"/>
                <a:sym typeface="TT Rounds Condensed"/>
              </a:rPr>
              <a:t> Le modèle après fine-tuning peut être écrit comme :</a:t>
            </a:r>
          </a:p>
        </p:txBody>
      </p:sp>
      <p:sp>
        <p:nvSpPr>
          <p:cNvPr id="6" name="Freeform 6"/>
          <p:cNvSpPr/>
          <p:nvPr/>
        </p:nvSpPr>
        <p:spPr>
          <a:xfrm>
            <a:off x="3350431" y="6028687"/>
            <a:ext cx="11291814" cy="1020089"/>
          </a:xfrm>
          <a:custGeom>
            <a:avLst/>
            <a:gdLst/>
            <a:ahLst/>
            <a:cxnLst/>
            <a:rect l="l" t="t" r="r" b="b"/>
            <a:pathLst>
              <a:path w="11291814" h="1020089">
                <a:moveTo>
                  <a:pt x="0" y="0"/>
                </a:moveTo>
                <a:lnTo>
                  <a:pt x="11291813" y="0"/>
                </a:lnTo>
                <a:lnTo>
                  <a:pt x="11291813" y="1020089"/>
                </a:lnTo>
                <a:lnTo>
                  <a:pt x="0" y="1020089"/>
                </a:lnTo>
                <a:lnTo>
                  <a:pt x="0" y="0"/>
                </a:lnTo>
                <a:close/>
              </a:path>
            </a:pathLst>
          </a:custGeom>
          <a:blipFill>
            <a:blip r:embed="rId5"/>
            <a:stretch>
              <a:fillRect/>
            </a:stretch>
          </a:blipFill>
        </p:spPr>
      </p:sp>
      <p:sp>
        <p:nvSpPr>
          <p:cNvPr id="7" name="TextBox 7"/>
          <p:cNvSpPr txBox="1"/>
          <p:nvPr/>
        </p:nvSpPr>
        <p:spPr>
          <a:xfrm>
            <a:off x="61725" y="86647"/>
            <a:ext cx="5616298" cy="480060"/>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Fine -Tuning</a:t>
            </a:r>
          </a:p>
        </p:txBody>
      </p:sp>
      <p:sp>
        <p:nvSpPr>
          <p:cNvPr id="8" name="TextBox 8"/>
          <p:cNvSpPr txBox="1"/>
          <p:nvPr/>
        </p:nvSpPr>
        <p:spPr>
          <a:xfrm>
            <a:off x="868680" y="1028700"/>
            <a:ext cx="15914214" cy="1257300"/>
          </a:xfrm>
          <a:prstGeom prst="rect">
            <a:avLst/>
          </a:prstGeom>
        </p:spPr>
        <p:txBody>
          <a:bodyPr lIns="0" tIns="0" rIns="0" bIns="0" rtlCol="0" anchor="t">
            <a:spAutoFit/>
          </a:bodyPr>
          <a:lstStyle/>
          <a:p>
            <a:pPr algn="just">
              <a:lnSpc>
                <a:spcPts val="3359"/>
              </a:lnSpc>
            </a:pPr>
            <a:r>
              <a:rPr lang="en-US" sz="2799" spc="26">
                <a:solidFill>
                  <a:srgbClr val="000000"/>
                </a:solidFill>
                <a:latin typeface="TT Rounds Condensed"/>
                <a:ea typeface="TT Rounds Condensed"/>
                <a:cs typeface="TT Rounds Condensed"/>
                <a:sym typeface="TT Rounds Condensed"/>
              </a:rPr>
              <a:t>le </a:t>
            </a:r>
            <a:r>
              <a:rPr lang="en-US" sz="2799" b="1" spc="26">
                <a:solidFill>
                  <a:srgbClr val="4BACC6"/>
                </a:solidFill>
                <a:latin typeface="TT Rounds Condensed Bold"/>
                <a:ea typeface="TT Rounds Condensed Bold"/>
                <a:cs typeface="TT Rounds Condensed Bold"/>
                <a:sym typeface="TT Rounds Condensed Bold"/>
              </a:rPr>
              <a:t>fine-tuning</a:t>
            </a:r>
            <a:r>
              <a:rPr lang="en-US" sz="2799" spc="26">
                <a:solidFill>
                  <a:srgbClr val="000000"/>
                </a:solidFill>
                <a:latin typeface="TT Rounds Condensed"/>
                <a:ea typeface="TT Rounds Condensed"/>
                <a:cs typeface="TT Rounds Condensed"/>
                <a:sym typeface="TT Rounds Condensed"/>
              </a:rPr>
              <a:t> est une technique utilisée en apprentissage automatique et en apprentissage profond pour adapter un modèle pré-entraîné à une tâche spécifique pour qu'il soit plus précis et adapté à une tâche spécifique. Cela déroule comme suit:</a:t>
            </a:r>
          </a:p>
        </p:txBody>
      </p:sp>
      <p:sp>
        <p:nvSpPr>
          <p:cNvPr id="9" name="TextBox 9"/>
          <p:cNvSpPr txBox="1"/>
          <p:nvPr/>
        </p:nvSpPr>
        <p:spPr>
          <a:xfrm>
            <a:off x="917139" y="3084914"/>
            <a:ext cx="16581120" cy="1143000"/>
          </a:xfrm>
          <a:prstGeom prst="rect">
            <a:avLst/>
          </a:prstGeom>
        </p:spPr>
        <p:txBody>
          <a:bodyPr lIns="0" tIns="0" rIns="0" bIns="0" rtlCol="0" anchor="t">
            <a:spAutoFit/>
          </a:bodyPr>
          <a:lstStyle/>
          <a:p>
            <a:pPr algn="l">
              <a:lnSpc>
                <a:spcPts val="3359"/>
              </a:lnSpc>
            </a:pPr>
            <a:r>
              <a:rPr lang="en-US" sz="2799" b="1" spc="26" dirty="0">
                <a:solidFill>
                  <a:srgbClr val="000000"/>
                </a:solidFill>
                <a:latin typeface="TT Rounds Condensed Bold"/>
                <a:ea typeface="TT Rounds Condensed Bold"/>
                <a:cs typeface="TT Rounds Condensed Bold"/>
                <a:sym typeface="TT Rounds Condensed Bold"/>
              </a:rPr>
              <a:t>1. </a:t>
            </a:r>
            <a:r>
              <a:rPr lang="en-US" sz="2799" b="1" spc="26" dirty="0" err="1">
                <a:solidFill>
                  <a:srgbClr val="000000"/>
                </a:solidFill>
                <a:latin typeface="TT Rounds Condensed Bold"/>
                <a:ea typeface="TT Rounds Condensed Bold"/>
                <a:cs typeface="TT Rounds Condensed Bold"/>
                <a:sym typeface="TT Rounds Condensed Bold"/>
              </a:rPr>
              <a:t>Chargement</a:t>
            </a:r>
            <a:r>
              <a:rPr lang="en-US" sz="2799" b="1" spc="26" dirty="0">
                <a:solidFill>
                  <a:srgbClr val="000000"/>
                </a:solidFill>
                <a:latin typeface="TT Rounds Condensed Bold"/>
                <a:ea typeface="TT Rounds Condensed Bold"/>
                <a:cs typeface="TT Rounds Condensed Bold"/>
                <a:sym typeface="TT Rounds Condensed Bold"/>
              </a:rPr>
              <a:t> du </a:t>
            </a:r>
            <a:r>
              <a:rPr lang="en-US" sz="2799" b="1" spc="26" dirty="0" err="1">
                <a:solidFill>
                  <a:srgbClr val="000000"/>
                </a:solidFill>
                <a:latin typeface="TT Rounds Condensed Bold"/>
                <a:ea typeface="TT Rounds Condensed Bold"/>
                <a:cs typeface="TT Rounds Condensed Bold"/>
                <a:sym typeface="TT Rounds Condensed Bold"/>
              </a:rPr>
              <a:t>modèle</a:t>
            </a:r>
            <a:r>
              <a:rPr lang="en-US" sz="2799" b="1" spc="26" dirty="0">
                <a:solidFill>
                  <a:srgbClr val="000000"/>
                </a:solidFill>
                <a:latin typeface="TT Rounds Condensed Bold"/>
                <a:ea typeface="TT Rounds Condensed Bold"/>
                <a:cs typeface="TT Rounds Condensed Bold"/>
                <a:sym typeface="TT Rounds Condensed Bold"/>
              </a:rPr>
              <a:t> </a:t>
            </a:r>
            <a:r>
              <a:rPr lang="en-US" sz="2799" b="1" spc="26" dirty="0" err="1">
                <a:solidFill>
                  <a:srgbClr val="000000"/>
                </a:solidFill>
                <a:latin typeface="TT Rounds Condensed Bold"/>
                <a:ea typeface="TT Rounds Condensed Bold"/>
                <a:cs typeface="TT Rounds Condensed Bold"/>
                <a:sym typeface="TT Rounds Condensed Bold"/>
              </a:rPr>
              <a:t>pré-entraîné</a:t>
            </a:r>
            <a:endParaRPr lang="en-US" sz="2799" b="1" spc="26" dirty="0">
              <a:solidFill>
                <a:srgbClr val="000000"/>
              </a:solidFill>
              <a:latin typeface="TT Rounds Condensed Bold"/>
              <a:ea typeface="TT Rounds Condensed Bold"/>
              <a:cs typeface="TT Rounds Condensed Bold"/>
              <a:sym typeface="TT Rounds Condensed Bold"/>
            </a:endParaRPr>
          </a:p>
          <a:p>
            <a:pPr algn="l">
              <a:lnSpc>
                <a:spcPts val="2879"/>
              </a:lnSpc>
            </a:pPr>
            <a:r>
              <a:rPr lang="en-US" sz="2400" spc="22" dirty="0">
                <a:solidFill>
                  <a:srgbClr val="000000"/>
                </a:solidFill>
                <a:latin typeface="TT Rounds Condensed"/>
                <a:ea typeface="TT Rounds Condensed"/>
                <a:cs typeface="TT Rounds Condensed"/>
                <a:sym typeface="TT Rounds Condensed"/>
              </a:rPr>
              <a:t>Le </a:t>
            </a:r>
            <a:r>
              <a:rPr lang="en-US" sz="2400" spc="22" dirty="0" err="1">
                <a:solidFill>
                  <a:srgbClr val="000000"/>
                </a:solidFill>
                <a:latin typeface="TT Rounds Condensed"/>
                <a:ea typeface="TT Rounds Condensed"/>
                <a:cs typeface="TT Rounds Condensed"/>
                <a:sym typeface="TT Rounds Condensed"/>
              </a:rPr>
              <a:t>modèle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pré-entraîné</a:t>
            </a:r>
            <a:r>
              <a:rPr lang="en-US" sz="2400" spc="22" dirty="0">
                <a:solidFill>
                  <a:srgbClr val="000000"/>
                </a:solidFill>
                <a:latin typeface="TT Rounds Condensed"/>
                <a:ea typeface="TT Rounds Condensed"/>
                <a:cs typeface="TT Rounds Condensed"/>
                <a:sym typeface="TT Rounds Condensed"/>
              </a:rPr>
              <a:t> </a:t>
            </a:r>
            <a:r>
              <a:rPr lang="en-US" sz="2400" b="1" spc="22" dirty="0" err="1">
                <a:solidFill>
                  <a:srgbClr val="000000"/>
                </a:solidFill>
                <a:latin typeface="TT Rounds Condensed Bold"/>
                <a:ea typeface="TT Rounds Condensed Bold"/>
                <a:cs typeface="TT Rounds Condensed Bold"/>
                <a:sym typeface="TT Rounds Condensed Bold"/>
              </a:rPr>
              <a:t>Mpre</a:t>
            </a:r>
            <a:r>
              <a:rPr lang="en-US" sz="2400" spc="22" dirty="0">
                <a:solidFill>
                  <a:srgbClr val="000000"/>
                </a:solidFill>
                <a:latin typeface="TT Rounds Condensed"/>
                <a:ea typeface="TT Rounds Condensed"/>
                <a:cs typeface="TT Rounds Condensed"/>
                <a:sym typeface="TT Rounds Condensed"/>
              </a:rPr>
              <a:t> ​, </a:t>
            </a:r>
            <a:r>
              <a:rPr lang="en-US" sz="2400" spc="22" dirty="0" err="1">
                <a:solidFill>
                  <a:srgbClr val="000000"/>
                </a:solidFill>
                <a:latin typeface="TT Rounds Condensed"/>
                <a:ea typeface="TT Rounds Condensed"/>
                <a:cs typeface="TT Rounds Condensed"/>
                <a:sym typeface="TT Rounds Condensed"/>
              </a:rPr>
              <a:t>est</a:t>
            </a:r>
            <a:r>
              <a:rPr lang="en-US" sz="2400" spc="22" dirty="0">
                <a:solidFill>
                  <a:srgbClr val="000000"/>
                </a:solidFill>
                <a:latin typeface="TT Rounds Condensed"/>
                <a:ea typeface="TT Rounds Condensed"/>
                <a:cs typeface="TT Rounds Condensed"/>
                <a:sym typeface="TT Rounds Condensed"/>
              </a:rPr>
              <a:t> un </a:t>
            </a:r>
            <a:r>
              <a:rPr lang="en-US" sz="2400" spc="22" dirty="0" err="1">
                <a:solidFill>
                  <a:srgbClr val="000000"/>
                </a:solidFill>
                <a:latin typeface="TT Rounds Condensed"/>
                <a:ea typeface="TT Rounds Condensed"/>
                <a:cs typeface="TT Rounds Condensed"/>
                <a:sym typeface="TT Rounds Condensed"/>
              </a:rPr>
              <a:t>modèle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ayant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été</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entraîné</a:t>
            </a:r>
            <a:r>
              <a:rPr lang="en-US" sz="2400" spc="22" dirty="0">
                <a:solidFill>
                  <a:srgbClr val="000000"/>
                </a:solidFill>
                <a:latin typeface="TT Rounds Condensed"/>
                <a:ea typeface="TT Rounds Condensed"/>
                <a:cs typeface="TT Rounds Condensed"/>
                <a:sym typeface="TT Rounds Condensed"/>
              </a:rPr>
              <a:t> sur </a:t>
            </a:r>
            <a:r>
              <a:rPr lang="en-US" sz="2400" spc="22" dirty="0" err="1">
                <a:solidFill>
                  <a:srgbClr val="000000"/>
                </a:solidFill>
                <a:latin typeface="TT Rounds Condensed"/>
                <a:ea typeface="TT Rounds Condensed"/>
                <a:cs typeface="TT Rounds Condensed"/>
                <a:sym typeface="TT Rounds Condensed"/>
              </a:rPr>
              <a:t>une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tâche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générale</a:t>
            </a:r>
            <a:r>
              <a:rPr lang="en-US" sz="2400" spc="22" dirty="0">
                <a:solidFill>
                  <a:srgbClr val="000000"/>
                </a:solidFill>
                <a:latin typeface="TT Rounds Condensed"/>
                <a:ea typeface="TT Rounds Condensed"/>
                <a:cs typeface="TT Rounds Condensed"/>
                <a:sym typeface="TT Rounds Condensed"/>
              </a:rPr>
              <a:t>, par </a:t>
            </a:r>
            <a:r>
              <a:rPr lang="en-US" sz="2400" spc="22" dirty="0" err="1">
                <a:solidFill>
                  <a:srgbClr val="000000"/>
                </a:solidFill>
                <a:latin typeface="TT Rounds Condensed"/>
                <a:ea typeface="TT Rounds Condensed"/>
                <a:cs typeface="TT Rounds Condensed"/>
                <a:sym typeface="TT Rounds Condensed"/>
              </a:rPr>
              <a:t>exemple</a:t>
            </a:r>
            <a:r>
              <a:rPr lang="en-US" sz="2400" spc="22" dirty="0">
                <a:solidFill>
                  <a:srgbClr val="000000"/>
                </a:solidFill>
                <a:latin typeface="TT Rounds Condensed"/>
                <a:ea typeface="TT Rounds Condensed"/>
                <a:cs typeface="TT Rounds Condensed"/>
                <a:sym typeface="TT Rounds Condensed"/>
              </a:rPr>
              <a:t> sur un corpus de </a:t>
            </a:r>
            <a:r>
              <a:rPr lang="en-US" sz="2400" spc="22" dirty="0" err="1">
                <a:solidFill>
                  <a:srgbClr val="000000"/>
                </a:solidFill>
                <a:latin typeface="TT Rounds Condensed"/>
                <a:ea typeface="TT Rounds Condensed"/>
                <a:cs typeface="TT Rounds Condensed"/>
                <a:sym typeface="TT Rounds Condensed"/>
              </a:rPr>
              <a:t>texte</a:t>
            </a:r>
            <a:r>
              <a:rPr lang="en-US" sz="2400" spc="22" dirty="0">
                <a:solidFill>
                  <a:srgbClr val="000000"/>
                </a:solidFill>
                <a:latin typeface="TT Rounds Condensed"/>
                <a:ea typeface="TT Rounds Condensed"/>
                <a:cs typeface="TT Rounds Condensed"/>
                <a:sym typeface="TT Rounds Condensed"/>
              </a:rPr>
              <a:t> massif pour des </a:t>
            </a:r>
            <a:r>
              <a:rPr lang="en-US" sz="2400" spc="22" dirty="0" err="1">
                <a:solidFill>
                  <a:srgbClr val="000000"/>
                </a:solidFill>
                <a:latin typeface="TT Rounds Condensed"/>
                <a:ea typeface="TT Rounds Condensed"/>
                <a:cs typeface="TT Rounds Condensed"/>
                <a:sym typeface="TT Rounds Condensed"/>
              </a:rPr>
              <a:t>tâches</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langage</a:t>
            </a:r>
            <a:r>
              <a:rPr lang="en-US" sz="2400" spc="22" dirty="0">
                <a:solidFill>
                  <a:srgbClr val="000000"/>
                </a:solidFill>
                <a:latin typeface="TT Rounds Condensed"/>
                <a:ea typeface="TT Rounds Condensed"/>
                <a:cs typeface="TT Rounds Condensed"/>
                <a:sym typeface="TT Rounds Condensed"/>
              </a:rPr>
              <a:t>. Ce </a:t>
            </a:r>
            <a:r>
              <a:rPr lang="en-US" sz="2400" spc="22" dirty="0" err="1">
                <a:solidFill>
                  <a:srgbClr val="000000"/>
                </a:solidFill>
                <a:latin typeface="TT Rounds Condensed"/>
                <a:ea typeface="TT Rounds Condensed"/>
                <a:cs typeface="TT Rounds Condensed"/>
                <a:sym typeface="TT Rounds Condensed"/>
              </a:rPr>
              <a:t>modèle</a:t>
            </a:r>
            <a:r>
              <a:rPr lang="en-US" sz="2400" spc="22" dirty="0">
                <a:solidFill>
                  <a:srgbClr val="000000"/>
                </a:solidFill>
                <a:latin typeface="TT Rounds Condensed"/>
                <a:ea typeface="TT Rounds Condensed"/>
                <a:cs typeface="TT Rounds Condensed"/>
                <a:sym typeface="TT Rounds Condensed"/>
              </a:rPr>
              <a:t> a des </a:t>
            </a:r>
            <a:r>
              <a:rPr lang="en-US" sz="2400" spc="22" dirty="0" err="1">
                <a:solidFill>
                  <a:srgbClr val="000000"/>
                </a:solidFill>
                <a:latin typeface="TT Rounds Condensed"/>
                <a:ea typeface="TT Rounds Condensed"/>
                <a:cs typeface="TT Rounds Condensed"/>
                <a:sym typeface="TT Rounds Condensed"/>
              </a:rPr>
              <a:t>poids</a:t>
            </a:r>
            <a:r>
              <a:rPr lang="en-US" sz="2400" spc="22" dirty="0">
                <a:solidFill>
                  <a:srgbClr val="000000"/>
                </a:solidFill>
                <a:latin typeface="TT Rounds Condensed"/>
                <a:ea typeface="TT Rounds Condensed"/>
                <a:cs typeface="TT Rounds Condensed"/>
                <a:sym typeface="TT Rounds Condensed"/>
              </a:rPr>
              <a:t> </a:t>
            </a:r>
            <a:r>
              <a:rPr lang="en-US" sz="2400" b="1" spc="22" dirty="0" err="1">
                <a:solidFill>
                  <a:srgbClr val="000000"/>
                </a:solidFill>
                <a:latin typeface="TT Rounds Condensed Bold"/>
                <a:ea typeface="TT Rounds Condensed Bold"/>
                <a:cs typeface="TT Rounds Condensed Bold"/>
                <a:sym typeface="TT Rounds Condensed Bold"/>
              </a:rPr>
              <a:t>θpre</a:t>
            </a:r>
            <a:r>
              <a:rPr lang="en-US" sz="2400" b="1" spc="22" dirty="0">
                <a:solidFill>
                  <a:srgbClr val="000000"/>
                </a:solidFill>
                <a:latin typeface="TT Rounds Condensed Bold"/>
                <a:ea typeface="TT Rounds Condensed Bold"/>
                <a:cs typeface="TT Rounds Condensed Bold"/>
                <a:sym typeface="TT Rounds Condensed Bold"/>
              </a:rPr>
              <a:t>​</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appris</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lors</a:t>
            </a:r>
            <a:r>
              <a:rPr lang="en-US" sz="2400" spc="22" dirty="0">
                <a:solidFill>
                  <a:srgbClr val="000000"/>
                </a:solidFill>
                <a:latin typeface="TT Rounds Condensed"/>
                <a:ea typeface="TT Rounds Condensed"/>
                <a:cs typeface="TT Rounds Condensed"/>
                <a:sym typeface="TT Rounds Condensed"/>
              </a:rPr>
              <a:t> de </a:t>
            </a:r>
            <a:r>
              <a:rPr lang="en-US" sz="2400" spc="22" dirty="0" err="1">
                <a:solidFill>
                  <a:srgbClr val="000000"/>
                </a:solidFill>
                <a:latin typeface="TT Rounds Condensed"/>
                <a:ea typeface="TT Rounds Condensed"/>
                <a:cs typeface="TT Rounds Condensed"/>
                <a:sym typeface="TT Rounds Condensed"/>
              </a:rPr>
              <a:t>ce</a:t>
            </a:r>
            <a:r>
              <a:rPr lang="en-US" sz="2400" spc="22" dirty="0">
                <a:solidFill>
                  <a:srgbClr val="000000"/>
                </a:solidFill>
                <a:latin typeface="TT Rounds Condensed"/>
                <a:ea typeface="TT Rounds Condensed"/>
                <a:cs typeface="TT Rounds Condensed"/>
                <a:sym typeface="TT Rounds Condensed"/>
              </a:rPr>
              <a:t> </a:t>
            </a:r>
            <a:r>
              <a:rPr lang="en-US" sz="2400" spc="22" dirty="0" err="1">
                <a:solidFill>
                  <a:srgbClr val="000000"/>
                </a:solidFill>
                <a:latin typeface="TT Rounds Condensed"/>
                <a:ea typeface="TT Rounds Condensed"/>
                <a:cs typeface="TT Rounds Condensed"/>
                <a:sym typeface="TT Rounds Condensed"/>
              </a:rPr>
              <a:t>pré-entraînement</a:t>
            </a:r>
            <a:r>
              <a:rPr lang="en-US" sz="2400" spc="22" dirty="0">
                <a:solidFill>
                  <a:srgbClr val="000000"/>
                </a:solidFill>
                <a:latin typeface="TT Rounds Condensed"/>
                <a:ea typeface="TT Rounds Condensed"/>
                <a:cs typeface="TT Rounds Condensed"/>
                <a:sym typeface="TT Rounds Condensed"/>
              </a:rPr>
              <a:t>.</a:t>
            </a:r>
          </a:p>
        </p:txBody>
      </p:sp>
      <p:sp>
        <p:nvSpPr>
          <p:cNvPr id="10" name="TextBox 10"/>
          <p:cNvSpPr txBox="1"/>
          <p:nvPr/>
        </p:nvSpPr>
        <p:spPr>
          <a:xfrm>
            <a:off x="991512" y="7620276"/>
            <a:ext cx="16581119" cy="1095375"/>
          </a:xfrm>
          <a:prstGeom prst="rect">
            <a:avLst/>
          </a:prstGeom>
        </p:spPr>
        <p:txBody>
          <a:bodyPr lIns="0" tIns="0" rIns="0" bIns="0" rtlCol="0" anchor="t">
            <a:spAutoFit/>
          </a:bodyPr>
          <a:lstStyle/>
          <a:p>
            <a:pPr algn="l">
              <a:lnSpc>
                <a:spcPts val="2879"/>
              </a:lnSpc>
            </a:pPr>
            <a:r>
              <a:rPr lang="en-US" sz="2400" b="1" spc="22">
                <a:solidFill>
                  <a:srgbClr val="000000"/>
                </a:solidFill>
                <a:latin typeface="TT Rounds Condensed Bold"/>
                <a:ea typeface="TT Rounds Condensed Bold"/>
                <a:cs typeface="TT Rounds Condensed Bold"/>
                <a:sym typeface="TT Rounds Condensed Bold"/>
              </a:rPr>
              <a:t>3. Préparation des données pour la tâche spécifique</a:t>
            </a:r>
          </a:p>
          <a:p>
            <a:pPr algn="just">
              <a:lnSpc>
                <a:spcPts val="2879"/>
              </a:lnSpc>
            </a:pPr>
            <a:r>
              <a:rPr lang="en-US" sz="2400" spc="22">
                <a:solidFill>
                  <a:srgbClr val="000000"/>
                </a:solidFill>
                <a:latin typeface="TT Rounds Condensed"/>
                <a:ea typeface="TT Rounds Condensed"/>
                <a:cs typeface="TT Rounds Condensed"/>
                <a:sym typeface="TT Rounds Condensed"/>
              </a:rPr>
              <a:t>Les données pour la tâche spécifique, sont utilisées pour entraîner le modèle sur cette tâche. Chaque échantillon </a:t>
            </a:r>
            <a:r>
              <a:rPr lang="en-US" sz="2400" b="1" spc="22">
                <a:solidFill>
                  <a:srgbClr val="000000"/>
                </a:solidFill>
                <a:latin typeface="TT Rounds Condensed Bold"/>
                <a:ea typeface="TT Rounds Condensed Bold"/>
                <a:cs typeface="TT Rounds Condensed Bold"/>
                <a:sym typeface="TT Rounds Condensed Bold"/>
              </a:rPr>
              <a:t>xi</a:t>
            </a:r>
            <a:r>
              <a:rPr lang="en-US" sz="2400" spc="22">
                <a:solidFill>
                  <a:srgbClr val="000000"/>
                </a:solidFill>
                <a:latin typeface="TT Rounds Condensed"/>
                <a:ea typeface="TT Rounds Condensed"/>
                <a:cs typeface="TT Rounds Condensed"/>
                <a:sym typeface="TT Rounds Condensed"/>
              </a:rPr>
              <a:t> correspond à une entrée (par exemple, un texte ou une image), et </a:t>
            </a:r>
            <a:r>
              <a:rPr lang="en-US" sz="2400" b="1" spc="22">
                <a:solidFill>
                  <a:srgbClr val="000000"/>
                </a:solidFill>
                <a:latin typeface="TT Rounds Condensed Bold"/>
                <a:ea typeface="TT Rounds Condensed Bold"/>
                <a:cs typeface="TT Rounds Condensed Bold"/>
                <a:sym typeface="TT Rounds Condensed Bold"/>
              </a:rPr>
              <a:t>yi</a:t>
            </a:r>
            <a:r>
              <a:rPr lang="en-US" sz="2400" spc="22">
                <a:solidFill>
                  <a:srgbClr val="000000"/>
                </a:solidFill>
                <a:latin typeface="TT Rounds Condensed"/>
                <a:ea typeface="TT Rounds Condensed"/>
                <a:cs typeface="TT Rounds Condensed"/>
                <a:sym typeface="TT Rounds Condensed"/>
              </a:rPr>
              <a:t> la cible associée (par exemple, la catégorie ou la classe).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20408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0" y="35585"/>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   Fine -Tuning</a:t>
            </a:r>
          </a:p>
        </p:txBody>
      </p:sp>
      <p:sp>
        <p:nvSpPr>
          <p:cNvPr id="6" name="TextBox 6"/>
          <p:cNvSpPr txBox="1"/>
          <p:nvPr/>
        </p:nvSpPr>
        <p:spPr>
          <a:xfrm>
            <a:off x="521640" y="6386524"/>
            <a:ext cx="17433932" cy="1504950"/>
          </a:xfrm>
          <a:prstGeom prst="rect">
            <a:avLst/>
          </a:prstGeom>
        </p:spPr>
        <p:txBody>
          <a:bodyPr lIns="0" tIns="0" rIns="0" bIns="0" rtlCol="0" anchor="t">
            <a:spAutoFit/>
          </a:bodyPr>
          <a:lstStyle/>
          <a:p>
            <a:pPr algn="l">
              <a:lnSpc>
                <a:spcPts val="3359"/>
              </a:lnSpc>
            </a:pPr>
            <a:r>
              <a:rPr lang="en-US" sz="2799" b="1" spc="26">
                <a:solidFill>
                  <a:srgbClr val="000000"/>
                </a:solidFill>
                <a:latin typeface="TT Rounds Condensed Bold"/>
                <a:ea typeface="TT Rounds Condensed Bold"/>
                <a:cs typeface="TT Rounds Condensed Bold"/>
                <a:sym typeface="TT Rounds Condensed Bold"/>
              </a:rPr>
              <a:t>6. Mise à jour des poids</a:t>
            </a:r>
          </a:p>
          <a:p>
            <a:pPr algn="l">
              <a:lnSpc>
                <a:spcPts val="2879"/>
              </a:lnSpc>
            </a:pPr>
            <a:r>
              <a:rPr lang="en-US" sz="2400" spc="22">
                <a:solidFill>
                  <a:srgbClr val="000000"/>
                </a:solidFill>
                <a:latin typeface="TT Rounds Condensed"/>
                <a:ea typeface="TT Rounds Condensed"/>
                <a:cs typeface="TT Rounds Condensed"/>
                <a:sym typeface="TT Rounds Condensed"/>
              </a:rPr>
              <a:t>Les poids du modèle pré-entraîné, </a:t>
            </a:r>
            <a:r>
              <a:rPr lang="en-US" sz="2400" b="1" spc="22">
                <a:solidFill>
                  <a:srgbClr val="000000"/>
                </a:solidFill>
                <a:latin typeface="TT Rounds Condensed Bold"/>
                <a:ea typeface="TT Rounds Condensed Bold"/>
                <a:cs typeface="TT Rounds Condensed Bold"/>
                <a:sym typeface="TT Rounds Condensed Bold"/>
              </a:rPr>
              <a:t>θpre</a:t>
            </a:r>
            <a:r>
              <a:rPr lang="en-US" sz="2400" spc="22">
                <a:solidFill>
                  <a:srgbClr val="000000"/>
                </a:solidFill>
                <a:latin typeface="TT Rounds Condensed"/>
                <a:ea typeface="TT Rounds Condensed"/>
                <a:cs typeface="TT Rounds Condensed"/>
                <a:sym typeface="TT Rounds Condensed"/>
              </a:rPr>
              <a:t>​ sont mis à jour en fonction des gradients calculés sur les données spécifiques. Le fine-tuning consiste généralement à ajuster </a:t>
            </a:r>
            <a:r>
              <a:rPr lang="en-US" sz="2400" b="1" spc="22">
                <a:solidFill>
                  <a:srgbClr val="000000"/>
                </a:solidFill>
                <a:latin typeface="TT Rounds Condensed Bold"/>
                <a:ea typeface="TT Rounds Condensed Bold"/>
                <a:cs typeface="TT Rounds Condensed Bold"/>
                <a:sym typeface="TT Rounds Condensed Bold"/>
              </a:rPr>
              <a:t>seulement certaines couches</a:t>
            </a:r>
            <a:r>
              <a:rPr lang="en-US" sz="2400" spc="22">
                <a:solidFill>
                  <a:srgbClr val="000000"/>
                </a:solidFill>
                <a:latin typeface="TT Rounds Condensed"/>
                <a:ea typeface="TT Rounds Condensed"/>
                <a:cs typeface="TT Rounds Condensed"/>
                <a:sym typeface="TT Rounds Condensed"/>
              </a:rPr>
              <a:t> du modèle (par exemple, la couche de sortie ajoutée), ou à ajuster toutes les couches mais avec un taux d'apprentissage plus faible pour les couches pré-existantes.</a:t>
            </a:r>
          </a:p>
        </p:txBody>
      </p:sp>
      <p:sp>
        <p:nvSpPr>
          <p:cNvPr id="7" name="TextBox 7"/>
          <p:cNvSpPr txBox="1"/>
          <p:nvPr/>
        </p:nvSpPr>
        <p:spPr>
          <a:xfrm>
            <a:off x="521640" y="8329673"/>
            <a:ext cx="17433932" cy="1143000"/>
          </a:xfrm>
          <a:prstGeom prst="rect">
            <a:avLst/>
          </a:prstGeom>
        </p:spPr>
        <p:txBody>
          <a:bodyPr lIns="0" tIns="0" rIns="0" bIns="0" rtlCol="0" anchor="t">
            <a:spAutoFit/>
          </a:bodyPr>
          <a:lstStyle/>
          <a:p>
            <a:pPr algn="l">
              <a:lnSpc>
                <a:spcPts val="3359"/>
              </a:lnSpc>
            </a:pPr>
            <a:r>
              <a:rPr lang="en-US" sz="2799" b="1" spc="26">
                <a:solidFill>
                  <a:srgbClr val="000000"/>
                </a:solidFill>
                <a:latin typeface="TT Rounds Condensed Bold"/>
                <a:ea typeface="TT Rounds Condensed Bold"/>
                <a:cs typeface="TT Rounds Condensed Bold"/>
                <a:sym typeface="TT Rounds Condensed Bold"/>
              </a:rPr>
              <a:t>7. Répétition de l'entraînement</a:t>
            </a:r>
          </a:p>
          <a:p>
            <a:pPr algn="l">
              <a:lnSpc>
                <a:spcPts val="2879"/>
              </a:lnSpc>
            </a:pPr>
            <a:r>
              <a:rPr lang="en-US" sz="2400" spc="22">
                <a:solidFill>
                  <a:srgbClr val="000000"/>
                </a:solidFill>
                <a:latin typeface="TT Rounds Condensed"/>
                <a:ea typeface="TT Rounds Condensed"/>
                <a:cs typeface="TT Rounds Condensed"/>
                <a:sym typeface="TT Rounds Condensed"/>
              </a:rPr>
              <a:t>Les étapes ci-dessus sont répétées pendant plusieurs </a:t>
            </a:r>
            <a:r>
              <a:rPr lang="en-US" sz="2400" b="1" spc="22">
                <a:solidFill>
                  <a:srgbClr val="000000"/>
                </a:solidFill>
                <a:latin typeface="TT Rounds Condensed Bold"/>
                <a:ea typeface="TT Rounds Condensed Bold"/>
                <a:cs typeface="TT Rounds Condensed Bold"/>
                <a:sym typeface="TT Rounds Condensed Bold"/>
              </a:rPr>
              <a:t>époques</a:t>
            </a:r>
            <a:r>
              <a:rPr lang="en-US" sz="2400" spc="22">
                <a:solidFill>
                  <a:srgbClr val="000000"/>
                </a:solidFill>
                <a:latin typeface="TT Rounds Condensed"/>
                <a:ea typeface="TT Rounds Condensed"/>
                <a:cs typeface="TT Rounds Condensed"/>
                <a:sym typeface="TT Rounds Condensed"/>
              </a:rPr>
              <a:t> (itérations sur l'ensemble des données d'entraînement) jusqu'à ce que la perte soit suffisamment faible, indiquant que le modèle a appris à accomplir la tâche spécifique.</a:t>
            </a:r>
          </a:p>
        </p:txBody>
      </p:sp>
      <p:sp>
        <p:nvSpPr>
          <p:cNvPr id="8" name="TextBox 8"/>
          <p:cNvSpPr txBox="1"/>
          <p:nvPr/>
        </p:nvSpPr>
        <p:spPr>
          <a:xfrm>
            <a:off x="415290" y="823131"/>
            <a:ext cx="16276164" cy="1143000"/>
          </a:xfrm>
          <a:prstGeom prst="rect">
            <a:avLst/>
          </a:prstGeom>
        </p:spPr>
        <p:txBody>
          <a:bodyPr lIns="0" tIns="0" rIns="0" bIns="0" rtlCol="0" anchor="t">
            <a:spAutoFit/>
          </a:bodyPr>
          <a:lstStyle/>
          <a:p>
            <a:pPr algn="l">
              <a:lnSpc>
                <a:spcPts val="3359"/>
              </a:lnSpc>
            </a:pPr>
            <a:r>
              <a:rPr lang="en-US" sz="2799" b="1" spc="26">
                <a:solidFill>
                  <a:srgbClr val="000000"/>
                </a:solidFill>
                <a:latin typeface="TT Rounds Condensed Bold"/>
                <a:ea typeface="TT Rounds Condensed Bold"/>
                <a:cs typeface="TT Rounds Condensed Bold"/>
                <a:sym typeface="TT Rounds Condensed Bold"/>
              </a:rPr>
              <a:t>4. Calcul de la fonction de perte (Loss Function)</a:t>
            </a:r>
          </a:p>
          <a:p>
            <a:pPr algn="l">
              <a:lnSpc>
                <a:spcPts val="2879"/>
              </a:lnSpc>
            </a:pPr>
            <a:r>
              <a:rPr lang="en-US" sz="2400" spc="22">
                <a:solidFill>
                  <a:srgbClr val="000000"/>
                </a:solidFill>
                <a:latin typeface="TT Rounds Condensed"/>
                <a:ea typeface="TT Rounds Condensed"/>
                <a:cs typeface="TT Rounds Condensed"/>
                <a:sym typeface="TT Rounds Condensed"/>
              </a:rPr>
              <a:t>Pendant le fine-tuning, une fonction de perte est utilisée pour mesurer l'écart entre les prédictions</a:t>
            </a:r>
            <a:r>
              <a:rPr lang="en-US" sz="2400" b="1" spc="22">
                <a:solidFill>
                  <a:srgbClr val="000000"/>
                </a:solidFill>
                <a:latin typeface="TT Rounds Condensed Bold"/>
                <a:ea typeface="TT Rounds Condensed Bold"/>
                <a:cs typeface="TT Rounds Condensed Bold"/>
                <a:sym typeface="TT Rounds Condensed Bold"/>
              </a:rPr>
              <a:t> ŷi </a:t>
            </a:r>
            <a:r>
              <a:rPr lang="en-US" sz="2400" spc="22">
                <a:solidFill>
                  <a:srgbClr val="000000"/>
                </a:solidFill>
                <a:latin typeface="TT Rounds Condensed"/>
                <a:ea typeface="TT Rounds Condensed"/>
                <a:cs typeface="TT Rounds Condensed"/>
                <a:sym typeface="TT Rounds Condensed"/>
              </a:rPr>
              <a:t>et les vraies cibles </a:t>
            </a:r>
            <a:r>
              <a:rPr lang="en-US" sz="2400" b="1" spc="22">
                <a:solidFill>
                  <a:srgbClr val="000000"/>
                </a:solidFill>
                <a:latin typeface="TT Rounds Condensed Bold"/>
                <a:ea typeface="TT Rounds Condensed Bold"/>
                <a:cs typeface="TT Rounds Condensed Bold"/>
                <a:sym typeface="TT Rounds Condensed Bold"/>
              </a:rPr>
              <a:t>yi</a:t>
            </a:r>
            <a:r>
              <a:rPr lang="en-US" sz="2400" spc="22">
                <a:solidFill>
                  <a:srgbClr val="000000"/>
                </a:solidFill>
                <a:latin typeface="TT Rounds Condensed"/>
                <a:ea typeface="TT Rounds Condensed"/>
                <a:cs typeface="TT Rounds Condensed"/>
                <a:sym typeface="TT Rounds Condensed"/>
              </a:rPr>
              <a:t> , La fonction de perte </a:t>
            </a:r>
            <a:r>
              <a:rPr lang="en-US" sz="2400" b="1" spc="22">
                <a:solidFill>
                  <a:srgbClr val="000000"/>
                </a:solidFill>
                <a:latin typeface="TT Rounds Condensed Bold"/>
                <a:ea typeface="TT Rounds Condensed Bold"/>
                <a:cs typeface="TT Rounds Condensed Bold"/>
                <a:sym typeface="TT Rounds Condensed Bold"/>
              </a:rPr>
              <a:t>L</a:t>
            </a:r>
            <a:r>
              <a:rPr lang="en-US" sz="2400" spc="22">
                <a:solidFill>
                  <a:srgbClr val="000000"/>
                </a:solidFill>
                <a:latin typeface="TT Rounds Condensed"/>
                <a:ea typeface="TT Rounds Condensed"/>
                <a:cs typeface="TT Rounds Condensed"/>
                <a:sym typeface="TT Rounds Condensed"/>
              </a:rPr>
              <a:t> est calculée en fonction des erreurs commises sur toutes les instances du lot de données </a:t>
            </a:r>
            <a:r>
              <a:rPr lang="en-US" sz="2400" b="1" spc="22">
                <a:solidFill>
                  <a:srgbClr val="000000"/>
                </a:solidFill>
                <a:latin typeface="TT Rounds Condensed Bold"/>
                <a:ea typeface="TT Rounds Condensed Bold"/>
                <a:cs typeface="TT Rounds Condensed Bold"/>
                <a:sym typeface="TT Rounds Condensed Bold"/>
              </a:rPr>
              <a:t>B={xi}</a:t>
            </a:r>
            <a:r>
              <a:rPr lang="en-US" sz="2400" spc="22">
                <a:solidFill>
                  <a:srgbClr val="000000"/>
                </a:solidFill>
                <a:latin typeface="TT Rounds Condensed"/>
                <a:ea typeface="TT Rounds Condensed"/>
                <a:cs typeface="TT Rounds Condensed"/>
                <a:sym typeface="TT Rounds Condensed"/>
              </a:rPr>
              <a:t>:</a:t>
            </a:r>
          </a:p>
        </p:txBody>
      </p:sp>
      <p:sp>
        <p:nvSpPr>
          <p:cNvPr id="9" name="Freeform 9"/>
          <p:cNvSpPr/>
          <p:nvPr/>
        </p:nvSpPr>
        <p:spPr>
          <a:xfrm>
            <a:off x="6019800" y="2087324"/>
            <a:ext cx="5600700" cy="1450784"/>
          </a:xfrm>
          <a:custGeom>
            <a:avLst/>
            <a:gdLst/>
            <a:ahLst/>
            <a:cxnLst/>
            <a:rect l="l" t="t" r="r" b="b"/>
            <a:pathLst>
              <a:path w="5600700" h="1450784">
                <a:moveTo>
                  <a:pt x="0" y="0"/>
                </a:moveTo>
                <a:lnTo>
                  <a:pt x="5600700" y="0"/>
                </a:lnTo>
                <a:lnTo>
                  <a:pt x="5600700" y="1450784"/>
                </a:lnTo>
                <a:lnTo>
                  <a:pt x="0" y="1450784"/>
                </a:lnTo>
                <a:lnTo>
                  <a:pt x="0" y="0"/>
                </a:lnTo>
                <a:close/>
              </a:path>
            </a:pathLst>
          </a:custGeom>
          <a:blipFill>
            <a:blip r:embed="rId5"/>
            <a:stretch>
              <a:fillRect/>
            </a:stretch>
          </a:blipFill>
        </p:spPr>
      </p:sp>
      <p:sp>
        <p:nvSpPr>
          <p:cNvPr id="10" name="TextBox 10"/>
          <p:cNvSpPr txBox="1"/>
          <p:nvPr/>
        </p:nvSpPr>
        <p:spPr>
          <a:xfrm>
            <a:off x="456226" y="3746631"/>
            <a:ext cx="17740334" cy="1143000"/>
          </a:xfrm>
          <a:prstGeom prst="rect">
            <a:avLst/>
          </a:prstGeom>
        </p:spPr>
        <p:txBody>
          <a:bodyPr lIns="0" tIns="0" rIns="0" bIns="0" rtlCol="0" anchor="t">
            <a:spAutoFit/>
          </a:bodyPr>
          <a:lstStyle/>
          <a:p>
            <a:pPr algn="l">
              <a:lnSpc>
                <a:spcPts val="3359"/>
              </a:lnSpc>
            </a:pPr>
            <a:r>
              <a:rPr lang="en-US" sz="2799" b="1" spc="26">
                <a:solidFill>
                  <a:srgbClr val="000000"/>
                </a:solidFill>
                <a:latin typeface="TT Rounds Condensed Bold"/>
                <a:ea typeface="TT Rounds Condensed Bold"/>
                <a:cs typeface="TT Rounds Condensed Bold"/>
                <a:sym typeface="TT Rounds Condensed Bold"/>
              </a:rPr>
              <a:t>5. Calcul du gradient et Backpropagation</a:t>
            </a:r>
          </a:p>
          <a:p>
            <a:pPr algn="l">
              <a:lnSpc>
                <a:spcPts val="2879"/>
              </a:lnSpc>
            </a:pPr>
            <a:r>
              <a:rPr lang="en-US" sz="2400" spc="22">
                <a:solidFill>
                  <a:srgbClr val="000000"/>
                </a:solidFill>
                <a:latin typeface="TT Rounds Condensed"/>
                <a:ea typeface="TT Rounds Condensed"/>
                <a:cs typeface="TT Rounds Condensed"/>
                <a:sym typeface="TT Rounds Condensed"/>
              </a:rPr>
              <a:t>Une fois la fonction de perte calculée, le modèle doit ajuster ses paramètres</a:t>
            </a:r>
            <a:r>
              <a:rPr lang="en-US" sz="2400" b="1" spc="22">
                <a:solidFill>
                  <a:srgbClr val="000000"/>
                </a:solidFill>
                <a:latin typeface="TT Rounds Condensed Bold"/>
                <a:ea typeface="TT Rounds Condensed Bold"/>
                <a:cs typeface="TT Rounds Condensed Bold"/>
                <a:sym typeface="TT Rounds Condensed Bold"/>
              </a:rPr>
              <a:t> θfine</a:t>
            </a:r>
            <a:r>
              <a:rPr lang="en-US" sz="2400" spc="22">
                <a:solidFill>
                  <a:srgbClr val="000000"/>
                </a:solidFill>
                <a:latin typeface="TT Rounds Condensed"/>
                <a:ea typeface="TT Rounds Condensed"/>
                <a:cs typeface="TT Rounds Condensed"/>
                <a:sym typeface="TT Rounds Condensed"/>
              </a:rPr>
              <a:t>​ pour minimiser la perte totale. Cela est fait en utilisant l'algorithme de </a:t>
            </a:r>
            <a:r>
              <a:rPr lang="en-US" sz="2400" b="1" spc="22">
                <a:solidFill>
                  <a:srgbClr val="000000"/>
                </a:solidFill>
                <a:latin typeface="TT Rounds Condensed Bold"/>
                <a:ea typeface="TT Rounds Condensed Bold"/>
                <a:cs typeface="TT Rounds Condensed Bold"/>
                <a:sym typeface="TT Rounds Condensed Bold"/>
              </a:rPr>
              <a:t>backpropagation</a:t>
            </a:r>
            <a:r>
              <a:rPr lang="en-US" sz="2400" spc="22">
                <a:solidFill>
                  <a:srgbClr val="000000"/>
                </a:solidFill>
                <a:latin typeface="TT Rounds Condensed"/>
                <a:ea typeface="TT Rounds Condensed"/>
                <a:cs typeface="TT Rounds Condensed"/>
                <a:sym typeface="TT Rounds Condensed"/>
              </a:rPr>
              <a:t>.</a:t>
            </a:r>
          </a:p>
        </p:txBody>
      </p:sp>
      <p:sp>
        <p:nvSpPr>
          <p:cNvPr id="11" name="Freeform 11"/>
          <p:cNvSpPr/>
          <p:nvPr/>
        </p:nvSpPr>
        <p:spPr>
          <a:xfrm>
            <a:off x="6324600" y="4728095"/>
            <a:ext cx="3810000" cy="1513129"/>
          </a:xfrm>
          <a:custGeom>
            <a:avLst/>
            <a:gdLst/>
            <a:ahLst/>
            <a:cxnLst/>
            <a:rect l="l" t="t" r="r" b="b"/>
            <a:pathLst>
              <a:path w="3810000" h="1513129">
                <a:moveTo>
                  <a:pt x="0" y="0"/>
                </a:moveTo>
                <a:lnTo>
                  <a:pt x="3810000" y="0"/>
                </a:lnTo>
                <a:lnTo>
                  <a:pt x="3810000" y="1513129"/>
                </a:lnTo>
                <a:lnTo>
                  <a:pt x="0" y="1513129"/>
                </a:lnTo>
                <a:lnTo>
                  <a:pt x="0" y="0"/>
                </a:lnTo>
                <a:close/>
              </a:path>
            </a:pathLst>
          </a:custGeom>
          <a:blipFill>
            <a:blip r:embed="rId6"/>
            <a:stretch>
              <a:fillRect l="-4607" r="-4607"/>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03118">
            <a:off x="-5296906" y="2305538"/>
            <a:ext cx="14775578" cy="7898218"/>
          </a:xfrm>
          <a:custGeom>
            <a:avLst/>
            <a:gdLst/>
            <a:ahLst/>
            <a:cxnLst/>
            <a:rect l="l" t="t" r="r" b="b"/>
            <a:pathLst>
              <a:path w="14775578" h="7898218">
                <a:moveTo>
                  <a:pt x="0" y="0"/>
                </a:moveTo>
                <a:lnTo>
                  <a:pt x="14775578" y="0"/>
                </a:lnTo>
                <a:lnTo>
                  <a:pt x="14775578" y="7898218"/>
                </a:lnTo>
                <a:lnTo>
                  <a:pt x="0" y="7898218"/>
                </a:lnTo>
                <a:lnTo>
                  <a:pt x="0" y="0"/>
                </a:lnTo>
                <a:close/>
              </a:path>
            </a:pathLst>
          </a:custGeom>
          <a:blipFill>
            <a:blip r:embed="rId2">
              <a:extLst>
                <a:ext uri="{96DAC541-7B7A-43D3-8B79-37D633B846F1}">
                  <asvg:svgBlip xmlns:asvg="http://schemas.microsoft.com/office/drawing/2016/SVG/main" r:embed="rId3"/>
                </a:ext>
              </a:extLst>
            </a:blip>
            <a:stretch>
              <a:fillRect t="-324" b="-324"/>
            </a:stretch>
          </a:blipFill>
        </p:spPr>
      </p:sp>
      <p:grpSp>
        <p:nvGrpSpPr>
          <p:cNvPr id="3" name="Group 3"/>
          <p:cNvGrpSpPr/>
          <p:nvPr/>
        </p:nvGrpSpPr>
        <p:grpSpPr>
          <a:xfrm>
            <a:off x="6762766" y="7691231"/>
            <a:ext cx="12231871" cy="66675"/>
            <a:chOff x="0" y="0"/>
            <a:chExt cx="16309161" cy="88900"/>
          </a:xfrm>
        </p:grpSpPr>
        <p:sp>
          <p:nvSpPr>
            <p:cNvPr id="4" name="Freeform 4"/>
            <p:cNvSpPr/>
            <p:nvPr/>
          </p:nvSpPr>
          <p:spPr>
            <a:xfrm>
              <a:off x="44450" y="0"/>
              <a:ext cx="16220312" cy="88900"/>
            </a:xfrm>
            <a:custGeom>
              <a:avLst/>
              <a:gdLst/>
              <a:ahLst/>
              <a:cxnLst/>
              <a:rect l="l" t="t" r="r" b="b"/>
              <a:pathLst>
                <a:path w="16220312" h="88900">
                  <a:moveTo>
                    <a:pt x="0" y="0"/>
                  </a:moveTo>
                  <a:lnTo>
                    <a:pt x="16220312" y="0"/>
                  </a:lnTo>
                  <a:lnTo>
                    <a:pt x="16220312" y="88900"/>
                  </a:lnTo>
                  <a:lnTo>
                    <a:pt x="0" y="88900"/>
                  </a:lnTo>
                  <a:close/>
                </a:path>
              </a:pathLst>
            </a:custGeom>
            <a:solidFill>
              <a:srgbClr val="1C53A3"/>
            </a:solidFill>
          </p:spPr>
        </p:sp>
      </p:grpSp>
      <p:sp>
        <p:nvSpPr>
          <p:cNvPr id="5" name="TextBox 5"/>
          <p:cNvSpPr txBox="1"/>
          <p:nvPr/>
        </p:nvSpPr>
        <p:spPr>
          <a:xfrm>
            <a:off x="5417921" y="3895984"/>
            <a:ext cx="12870079" cy="1342507"/>
          </a:xfrm>
          <a:prstGeom prst="rect">
            <a:avLst/>
          </a:prstGeom>
        </p:spPr>
        <p:txBody>
          <a:bodyPr lIns="0" tIns="0" rIns="0" bIns="0" rtlCol="0" anchor="t">
            <a:spAutoFit/>
          </a:bodyPr>
          <a:lstStyle/>
          <a:p>
            <a:pPr algn="l">
              <a:lnSpc>
                <a:spcPts val="11326"/>
              </a:lnSpc>
            </a:pPr>
            <a:r>
              <a:rPr lang="en-US" sz="10685" dirty="0">
                <a:solidFill>
                  <a:srgbClr val="42B3BD"/>
                </a:solidFill>
                <a:latin typeface="League Spartan"/>
                <a:ea typeface="League Spartan"/>
                <a:cs typeface="League Spartan"/>
                <a:sym typeface="League Spartan"/>
              </a:rPr>
              <a:t>IMPLEMENTATION</a:t>
            </a:r>
          </a:p>
        </p:txBody>
      </p:sp>
      <p:sp>
        <p:nvSpPr>
          <p:cNvPr id="6" name="Freeform 6"/>
          <p:cNvSpPr/>
          <p:nvPr/>
        </p:nvSpPr>
        <p:spPr>
          <a:xfrm>
            <a:off x="16404917" y="8263385"/>
            <a:ext cx="854383" cy="994915"/>
          </a:xfrm>
          <a:custGeom>
            <a:avLst/>
            <a:gdLst/>
            <a:ahLst/>
            <a:cxnLst/>
            <a:rect l="l" t="t" r="r" b="b"/>
            <a:pathLst>
              <a:path w="854383" h="994915">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t="-93" b="-93"/>
            </a:stretch>
          </a:blipFill>
        </p:spPr>
      </p:sp>
      <p:grpSp>
        <p:nvGrpSpPr>
          <p:cNvPr id="7" name="Group 7"/>
          <p:cNvGrpSpPr/>
          <p:nvPr/>
        </p:nvGrpSpPr>
        <p:grpSpPr>
          <a:xfrm>
            <a:off x="6762766" y="8196711"/>
            <a:ext cx="6718164" cy="66675"/>
            <a:chOff x="0" y="0"/>
            <a:chExt cx="8957552" cy="88900"/>
          </a:xfrm>
        </p:grpSpPr>
        <p:sp>
          <p:nvSpPr>
            <p:cNvPr id="8" name="Freeform 8"/>
            <p:cNvSpPr/>
            <p:nvPr/>
          </p:nvSpPr>
          <p:spPr>
            <a:xfrm>
              <a:off x="44450" y="0"/>
              <a:ext cx="8868664" cy="88900"/>
            </a:xfrm>
            <a:custGeom>
              <a:avLst/>
              <a:gdLst/>
              <a:ahLst/>
              <a:cxnLst/>
              <a:rect l="l" t="t" r="r" b="b"/>
              <a:pathLst>
                <a:path w="8868664" h="88900">
                  <a:moveTo>
                    <a:pt x="0" y="0"/>
                  </a:moveTo>
                  <a:lnTo>
                    <a:pt x="8868664" y="0"/>
                  </a:lnTo>
                  <a:lnTo>
                    <a:pt x="8868664" y="88900"/>
                  </a:lnTo>
                  <a:lnTo>
                    <a:pt x="0" y="88900"/>
                  </a:lnTo>
                  <a:close/>
                </a:path>
              </a:pathLst>
            </a:custGeom>
            <a:solidFill>
              <a:srgbClr val="1C53A3"/>
            </a:solidFill>
          </p:spPr>
        </p:sp>
      </p:grpSp>
      <p:grpSp>
        <p:nvGrpSpPr>
          <p:cNvPr id="9" name="Group 9"/>
          <p:cNvGrpSpPr/>
          <p:nvPr/>
        </p:nvGrpSpPr>
        <p:grpSpPr>
          <a:xfrm>
            <a:off x="6762766" y="8694168"/>
            <a:ext cx="5043986" cy="66675"/>
            <a:chOff x="0" y="0"/>
            <a:chExt cx="6725315" cy="88900"/>
          </a:xfrm>
        </p:grpSpPr>
        <p:sp>
          <p:nvSpPr>
            <p:cNvPr id="10" name="Freeform 10"/>
            <p:cNvSpPr/>
            <p:nvPr/>
          </p:nvSpPr>
          <p:spPr>
            <a:xfrm>
              <a:off x="44450" y="0"/>
              <a:ext cx="6636385" cy="88900"/>
            </a:xfrm>
            <a:custGeom>
              <a:avLst/>
              <a:gdLst/>
              <a:ahLst/>
              <a:cxnLst/>
              <a:rect l="l" t="t" r="r" b="b"/>
              <a:pathLst>
                <a:path w="6636385" h="88900">
                  <a:moveTo>
                    <a:pt x="0" y="0"/>
                  </a:moveTo>
                  <a:lnTo>
                    <a:pt x="6636385" y="0"/>
                  </a:lnTo>
                  <a:lnTo>
                    <a:pt x="6636385" y="88900"/>
                  </a:lnTo>
                  <a:lnTo>
                    <a:pt x="0" y="88900"/>
                  </a:lnTo>
                  <a:close/>
                </a:path>
              </a:pathLst>
            </a:custGeom>
            <a:solidFill>
              <a:srgbClr val="1C53A3"/>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17017" y="0"/>
            <a:ext cx="11034007" cy="808265"/>
            <a:chOff x="0" y="0"/>
            <a:chExt cx="14712009" cy="1077687"/>
          </a:xfrm>
        </p:grpSpPr>
        <p:sp>
          <p:nvSpPr>
            <p:cNvPr id="3" name="Freeform 3"/>
            <p:cNvSpPr/>
            <p:nvPr/>
          </p:nvSpPr>
          <p:spPr>
            <a:xfrm>
              <a:off x="0" y="0"/>
              <a:ext cx="14712060" cy="1077722"/>
            </a:xfrm>
            <a:custGeom>
              <a:avLst/>
              <a:gdLst/>
              <a:ahLst/>
              <a:cxnLst/>
              <a:rect l="l" t="t" r="r" b="b"/>
              <a:pathLst>
                <a:path w="14712060" h="1077722">
                  <a:moveTo>
                    <a:pt x="917448" y="0"/>
                  </a:moveTo>
                  <a:lnTo>
                    <a:pt x="13794612" y="0"/>
                  </a:lnTo>
                  <a:cubicBezTo>
                    <a:pt x="14301215" y="0"/>
                    <a:pt x="14712060" y="241300"/>
                    <a:pt x="14712060" y="538861"/>
                  </a:cubicBezTo>
                  <a:cubicBezTo>
                    <a:pt x="14712060" y="836422"/>
                    <a:pt x="14301215" y="1077722"/>
                    <a:pt x="13794612" y="1077722"/>
                  </a:cubicBezTo>
                  <a:lnTo>
                    <a:pt x="917448" y="1077722"/>
                  </a:lnTo>
                  <a:cubicBezTo>
                    <a:pt x="410845" y="1077722"/>
                    <a:pt x="0" y="836422"/>
                    <a:pt x="0" y="538861"/>
                  </a:cubicBezTo>
                  <a:cubicBezTo>
                    <a:pt x="0" y="241300"/>
                    <a:pt x="410845" y="0"/>
                    <a:pt x="917448" y="0"/>
                  </a:cubicBezTo>
                  <a:close/>
                </a:path>
              </a:pathLst>
            </a:custGeom>
            <a:solidFill>
              <a:srgbClr val="8DCBDA"/>
            </a:solidFill>
          </p:spPr>
        </p:sp>
      </p:grpSp>
      <p:sp>
        <p:nvSpPr>
          <p:cNvPr id="4" name="Freeform 4"/>
          <p:cNvSpPr/>
          <p:nvPr/>
        </p:nvSpPr>
        <p:spPr>
          <a:xfrm rot="-5400000">
            <a:off x="16412761" y="428547"/>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2711529" y="67895"/>
            <a:ext cx="7307766" cy="811216"/>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                                  Implementation</a:t>
            </a:r>
          </a:p>
        </p:txBody>
      </p:sp>
      <p:sp>
        <p:nvSpPr>
          <p:cNvPr id="6" name="TextBox 6"/>
          <p:cNvSpPr txBox="1"/>
          <p:nvPr/>
        </p:nvSpPr>
        <p:spPr>
          <a:xfrm>
            <a:off x="1082040" y="1354539"/>
            <a:ext cx="14569313" cy="554891"/>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a:ea typeface="TT Rounds Condensed"/>
                <a:cs typeface="TT Rounds Condensed"/>
                <a:sym typeface="TT Rounds Condensed"/>
              </a:rPr>
              <a:t>Visualisation des valeurs manquantes</a:t>
            </a:r>
          </a:p>
        </p:txBody>
      </p:sp>
      <p:sp>
        <p:nvSpPr>
          <p:cNvPr id="7" name="Freeform 7"/>
          <p:cNvSpPr/>
          <p:nvPr/>
        </p:nvSpPr>
        <p:spPr>
          <a:xfrm>
            <a:off x="3581400" y="2400300"/>
            <a:ext cx="11554778" cy="7399531"/>
          </a:xfrm>
          <a:custGeom>
            <a:avLst/>
            <a:gdLst/>
            <a:ahLst/>
            <a:cxnLst/>
            <a:rect l="l" t="t" r="r" b="b"/>
            <a:pathLst>
              <a:path w="11554778" h="7399531">
                <a:moveTo>
                  <a:pt x="0" y="0"/>
                </a:moveTo>
                <a:lnTo>
                  <a:pt x="11554778" y="0"/>
                </a:lnTo>
                <a:lnTo>
                  <a:pt x="11554778" y="7399531"/>
                </a:lnTo>
                <a:lnTo>
                  <a:pt x="0" y="7399531"/>
                </a:lnTo>
                <a:lnTo>
                  <a:pt x="0" y="0"/>
                </a:lnTo>
                <a:close/>
              </a:path>
            </a:pathLst>
          </a:custGeom>
          <a:blipFill>
            <a:blip r:embed="rId5"/>
            <a:stretch>
              <a:fillRect t="-16687" b="-16687"/>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03118">
            <a:off x="-5296906" y="2305538"/>
            <a:ext cx="14775578" cy="7898218"/>
          </a:xfrm>
          <a:custGeom>
            <a:avLst/>
            <a:gdLst/>
            <a:ahLst/>
            <a:cxnLst/>
            <a:rect l="l" t="t" r="r" b="b"/>
            <a:pathLst>
              <a:path w="14775578" h="7898218">
                <a:moveTo>
                  <a:pt x="0" y="0"/>
                </a:moveTo>
                <a:lnTo>
                  <a:pt x="14775578" y="0"/>
                </a:lnTo>
                <a:lnTo>
                  <a:pt x="14775578" y="7898218"/>
                </a:lnTo>
                <a:lnTo>
                  <a:pt x="0" y="7898218"/>
                </a:lnTo>
                <a:lnTo>
                  <a:pt x="0" y="0"/>
                </a:lnTo>
                <a:close/>
              </a:path>
            </a:pathLst>
          </a:custGeom>
          <a:blipFill>
            <a:blip r:embed="rId2">
              <a:extLst>
                <a:ext uri="{96DAC541-7B7A-43D3-8B79-37D633B846F1}">
                  <asvg:svgBlip xmlns:asvg="http://schemas.microsoft.com/office/drawing/2016/SVG/main" r:embed="rId3"/>
                </a:ext>
              </a:extLst>
            </a:blip>
            <a:stretch>
              <a:fillRect t="-324" b="-324"/>
            </a:stretch>
          </a:blipFill>
        </p:spPr>
      </p:sp>
      <p:grpSp>
        <p:nvGrpSpPr>
          <p:cNvPr id="3" name="Group 3"/>
          <p:cNvGrpSpPr/>
          <p:nvPr/>
        </p:nvGrpSpPr>
        <p:grpSpPr>
          <a:xfrm>
            <a:off x="6762766" y="7691231"/>
            <a:ext cx="12231871" cy="66675"/>
            <a:chOff x="0" y="0"/>
            <a:chExt cx="16309161" cy="88900"/>
          </a:xfrm>
        </p:grpSpPr>
        <p:sp>
          <p:nvSpPr>
            <p:cNvPr id="4" name="Freeform 4"/>
            <p:cNvSpPr/>
            <p:nvPr/>
          </p:nvSpPr>
          <p:spPr>
            <a:xfrm>
              <a:off x="44450" y="0"/>
              <a:ext cx="16220312" cy="88900"/>
            </a:xfrm>
            <a:custGeom>
              <a:avLst/>
              <a:gdLst/>
              <a:ahLst/>
              <a:cxnLst/>
              <a:rect l="l" t="t" r="r" b="b"/>
              <a:pathLst>
                <a:path w="16220312" h="88900">
                  <a:moveTo>
                    <a:pt x="0" y="0"/>
                  </a:moveTo>
                  <a:lnTo>
                    <a:pt x="16220312" y="0"/>
                  </a:lnTo>
                  <a:lnTo>
                    <a:pt x="16220312" y="88900"/>
                  </a:lnTo>
                  <a:lnTo>
                    <a:pt x="0" y="88900"/>
                  </a:lnTo>
                  <a:close/>
                </a:path>
              </a:pathLst>
            </a:custGeom>
            <a:solidFill>
              <a:srgbClr val="1C53A3"/>
            </a:solidFill>
          </p:spPr>
        </p:sp>
      </p:grpSp>
      <p:sp>
        <p:nvSpPr>
          <p:cNvPr id="5" name="TextBox 5"/>
          <p:cNvSpPr txBox="1"/>
          <p:nvPr/>
        </p:nvSpPr>
        <p:spPr>
          <a:xfrm>
            <a:off x="6968377" y="3895984"/>
            <a:ext cx="11319623" cy="2780782"/>
          </a:xfrm>
          <a:prstGeom prst="rect">
            <a:avLst/>
          </a:prstGeom>
        </p:spPr>
        <p:txBody>
          <a:bodyPr lIns="0" tIns="0" rIns="0" bIns="0" rtlCol="0" anchor="t">
            <a:spAutoFit/>
          </a:bodyPr>
          <a:lstStyle/>
          <a:p>
            <a:pPr algn="l">
              <a:lnSpc>
                <a:spcPts val="11326"/>
              </a:lnSpc>
            </a:pPr>
            <a:r>
              <a:rPr lang="en-US" sz="10685" dirty="0">
                <a:solidFill>
                  <a:srgbClr val="42B3BD"/>
                </a:solidFill>
                <a:latin typeface="League Spartan"/>
                <a:ea typeface="League Spartan"/>
                <a:cs typeface="League Spartan"/>
                <a:sym typeface="League Spartan"/>
              </a:rPr>
              <a:t>INTRODUCTION GENERALE</a:t>
            </a:r>
          </a:p>
        </p:txBody>
      </p:sp>
      <p:sp>
        <p:nvSpPr>
          <p:cNvPr id="6" name="Freeform 6"/>
          <p:cNvSpPr/>
          <p:nvPr/>
        </p:nvSpPr>
        <p:spPr>
          <a:xfrm>
            <a:off x="16404917" y="8263385"/>
            <a:ext cx="854383" cy="994915"/>
          </a:xfrm>
          <a:custGeom>
            <a:avLst/>
            <a:gdLst/>
            <a:ahLst/>
            <a:cxnLst/>
            <a:rect l="l" t="t" r="r" b="b"/>
            <a:pathLst>
              <a:path w="854383" h="994915">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t="-93" b="-93"/>
            </a:stretch>
          </a:blipFill>
        </p:spPr>
      </p:sp>
      <p:grpSp>
        <p:nvGrpSpPr>
          <p:cNvPr id="7" name="Group 7"/>
          <p:cNvGrpSpPr/>
          <p:nvPr/>
        </p:nvGrpSpPr>
        <p:grpSpPr>
          <a:xfrm>
            <a:off x="6762766" y="8196711"/>
            <a:ext cx="6718164" cy="66675"/>
            <a:chOff x="0" y="0"/>
            <a:chExt cx="8957552" cy="88900"/>
          </a:xfrm>
        </p:grpSpPr>
        <p:sp>
          <p:nvSpPr>
            <p:cNvPr id="8" name="Freeform 8"/>
            <p:cNvSpPr/>
            <p:nvPr/>
          </p:nvSpPr>
          <p:spPr>
            <a:xfrm>
              <a:off x="44450" y="0"/>
              <a:ext cx="8868664" cy="88900"/>
            </a:xfrm>
            <a:custGeom>
              <a:avLst/>
              <a:gdLst/>
              <a:ahLst/>
              <a:cxnLst/>
              <a:rect l="l" t="t" r="r" b="b"/>
              <a:pathLst>
                <a:path w="8868664" h="88900">
                  <a:moveTo>
                    <a:pt x="0" y="0"/>
                  </a:moveTo>
                  <a:lnTo>
                    <a:pt x="8868664" y="0"/>
                  </a:lnTo>
                  <a:lnTo>
                    <a:pt x="8868664" y="88900"/>
                  </a:lnTo>
                  <a:lnTo>
                    <a:pt x="0" y="88900"/>
                  </a:lnTo>
                  <a:close/>
                </a:path>
              </a:pathLst>
            </a:custGeom>
            <a:solidFill>
              <a:srgbClr val="1C53A3"/>
            </a:solidFill>
          </p:spPr>
        </p:sp>
      </p:grpSp>
      <p:grpSp>
        <p:nvGrpSpPr>
          <p:cNvPr id="9" name="Group 9"/>
          <p:cNvGrpSpPr/>
          <p:nvPr/>
        </p:nvGrpSpPr>
        <p:grpSpPr>
          <a:xfrm>
            <a:off x="6762766" y="8694168"/>
            <a:ext cx="5043986" cy="66675"/>
            <a:chOff x="0" y="0"/>
            <a:chExt cx="6725315" cy="88900"/>
          </a:xfrm>
        </p:grpSpPr>
        <p:sp>
          <p:nvSpPr>
            <p:cNvPr id="10" name="Freeform 10"/>
            <p:cNvSpPr/>
            <p:nvPr/>
          </p:nvSpPr>
          <p:spPr>
            <a:xfrm>
              <a:off x="44450" y="0"/>
              <a:ext cx="6636385" cy="88900"/>
            </a:xfrm>
            <a:custGeom>
              <a:avLst/>
              <a:gdLst/>
              <a:ahLst/>
              <a:cxnLst/>
              <a:rect l="l" t="t" r="r" b="b"/>
              <a:pathLst>
                <a:path w="6636385" h="88900">
                  <a:moveTo>
                    <a:pt x="0" y="0"/>
                  </a:moveTo>
                  <a:lnTo>
                    <a:pt x="6636385" y="0"/>
                  </a:lnTo>
                  <a:lnTo>
                    <a:pt x="6636385" y="88900"/>
                  </a:lnTo>
                  <a:lnTo>
                    <a:pt x="0" y="88900"/>
                  </a:lnTo>
                  <a:close/>
                </a:path>
              </a:pathLst>
            </a:custGeom>
            <a:solidFill>
              <a:srgbClr val="1C53A3"/>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412761" y="428547"/>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1600200" y="79080"/>
            <a:ext cx="5697879" cy="739251"/>
          </a:xfrm>
          <a:prstGeom prst="rect">
            <a:avLst/>
          </a:prstGeom>
        </p:spPr>
        <p:txBody>
          <a:bodyPr lIns="0" tIns="0" rIns="0" bIns="0" rtlCol="0" anchor="t">
            <a:spAutoFit/>
          </a:bodyPr>
          <a:lstStyle/>
          <a:p>
            <a:pPr algn="l">
              <a:lnSpc>
                <a:spcPts val="3600"/>
              </a:lnSpc>
            </a:pPr>
            <a:r>
              <a:rPr lang="en-US" sz="3000" b="1">
                <a:solidFill>
                  <a:srgbClr val="1C53A3"/>
                </a:solidFill>
                <a:latin typeface="Arimo Bold"/>
                <a:ea typeface="Arimo Bold"/>
                <a:cs typeface="Arimo Bold"/>
                <a:sym typeface="Arimo Bold"/>
              </a:rPr>
              <a:t>                      Implementation</a:t>
            </a:r>
          </a:p>
        </p:txBody>
      </p:sp>
      <p:sp>
        <p:nvSpPr>
          <p:cNvPr id="6" name="Freeform 6" descr="Une image contenant texte, capture d’écran, nombre, Police  Description générée automatiquement"/>
          <p:cNvSpPr/>
          <p:nvPr/>
        </p:nvSpPr>
        <p:spPr>
          <a:xfrm>
            <a:off x="3962400" y="2476500"/>
            <a:ext cx="9788978" cy="6463393"/>
          </a:xfrm>
          <a:custGeom>
            <a:avLst/>
            <a:gdLst/>
            <a:ahLst/>
            <a:cxnLst/>
            <a:rect l="l" t="t" r="r" b="b"/>
            <a:pathLst>
              <a:path w="9788978" h="6463393">
                <a:moveTo>
                  <a:pt x="0" y="0"/>
                </a:moveTo>
                <a:lnTo>
                  <a:pt x="9788978" y="0"/>
                </a:lnTo>
                <a:lnTo>
                  <a:pt x="9788978" y="6463393"/>
                </a:lnTo>
                <a:lnTo>
                  <a:pt x="0" y="6463393"/>
                </a:lnTo>
                <a:lnTo>
                  <a:pt x="0" y="0"/>
                </a:lnTo>
                <a:close/>
              </a:path>
            </a:pathLst>
          </a:custGeom>
          <a:blipFill>
            <a:blip r:embed="rId5"/>
            <a:stretch>
              <a:fillRect t="-79" b="-79"/>
            </a:stretch>
          </a:blipFill>
        </p:spPr>
      </p:sp>
      <p:sp>
        <p:nvSpPr>
          <p:cNvPr id="7" name="TextBox 7"/>
          <p:cNvSpPr txBox="1"/>
          <p:nvPr/>
        </p:nvSpPr>
        <p:spPr>
          <a:xfrm>
            <a:off x="1985199" y="1338557"/>
            <a:ext cx="14218920" cy="554891"/>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a:ea typeface="TT Rounds Condensed"/>
                <a:cs typeface="TT Rounds Condensed"/>
                <a:sym typeface="TT Rounds Condensed"/>
              </a:rPr>
              <a:t>Prétraitement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412761" y="428547"/>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589937" y="135676"/>
            <a:ext cx="5756552" cy="682655"/>
          </a:xfrm>
          <a:prstGeom prst="rect">
            <a:avLst/>
          </a:prstGeom>
        </p:spPr>
        <p:txBody>
          <a:bodyPr lIns="0" tIns="0" rIns="0" bIns="0" rtlCol="0" anchor="t">
            <a:spAutoFit/>
          </a:bodyPr>
          <a:lstStyle/>
          <a:p>
            <a:pPr algn="l">
              <a:lnSpc>
                <a:spcPts val="3840"/>
              </a:lnSpc>
            </a:pPr>
            <a:r>
              <a:rPr lang="en-US" sz="3200" b="1">
                <a:solidFill>
                  <a:srgbClr val="1C53A3"/>
                </a:solidFill>
                <a:latin typeface="Arimo Bold"/>
                <a:ea typeface="Arimo Bold"/>
                <a:cs typeface="Arimo Bold"/>
                <a:sym typeface="Arimo Bold"/>
              </a:rPr>
              <a:t>             Implementation</a:t>
            </a:r>
          </a:p>
          <a:p>
            <a:pPr algn="l">
              <a:lnSpc>
                <a:spcPts val="3720"/>
              </a:lnSpc>
            </a:pPr>
            <a:r>
              <a:rPr lang="en-US" sz="3000" b="1">
                <a:solidFill>
                  <a:srgbClr val="1C53A3"/>
                </a:solidFill>
                <a:latin typeface="Arimo Bold"/>
                <a:ea typeface="Arimo Bold"/>
                <a:cs typeface="Arimo Bold"/>
                <a:sym typeface="Arimo Bold"/>
              </a:rPr>
              <a:t>     </a:t>
            </a:r>
          </a:p>
        </p:txBody>
      </p:sp>
      <p:sp>
        <p:nvSpPr>
          <p:cNvPr id="6" name="TextBox 6"/>
          <p:cNvSpPr txBox="1"/>
          <p:nvPr/>
        </p:nvSpPr>
        <p:spPr>
          <a:xfrm>
            <a:off x="537754" y="1011503"/>
            <a:ext cx="14218920" cy="554891"/>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a:ea typeface="TT Rounds Condensed"/>
                <a:cs typeface="TT Rounds Condensed"/>
                <a:sym typeface="TT Rounds Condensed"/>
              </a:rPr>
              <a:t>Les données contextuelles de Joey</a:t>
            </a:r>
          </a:p>
        </p:txBody>
      </p:sp>
      <p:sp>
        <p:nvSpPr>
          <p:cNvPr id="7" name="Freeform 7"/>
          <p:cNvSpPr/>
          <p:nvPr/>
        </p:nvSpPr>
        <p:spPr>
          <a:xfrm>
            <a:off x="3586843" y="7672176"/>
            <a:ext cx="11027986" cy="2295525"/>
          </a:xfrm>
          <a:custGeom>
            <a:avLst/>
            <a:gdLst/>
            <a:ahLst/>
            <a:cxnLst/>
            <a:rect l="l" t="t" r="r" b="b"/>
            <a:pathLst>
              <a:path w="11027986" h="2295525">
                <a:moveTo>
                  <a:pt x="0" y="0"/>
                </a:moveTo>
                <a:lnTo>
                  <a:pt x="11027986" y="0"/>
                </a:lnTo>
                <a:lnTo>
                  <a:pt x="11027986" y="2295525"/>
                </a:lnTo>
                <a:lnTo>
                  <a:pt x="0" y="2295525"/>
                </a:lnTo>
                <a:lnTo>
                  <a:pt x="0" y="0"/>
                </a:lnTo>
                <a:close/>
              </a:path>
            </a:pathLst>
          </a:custGeom>
          <a:blipFill>
            <a:blip r:embed="rId5"/>
            <a:stretch>
              <a:fillRect/>
            </a:stretch>
          </a:blipFill>
        </p:spPr>
      </p:sp>
      <p:sp>
        <p:nvSpPr>
          <p:cNvPr id="8" name="TextBox 8"/>
          <p:cNvSpPr txBox="1"/>
          <p:nvPr/>
        </p:nvSpPr>
        <p:spPr>
          <a:xfrm>
            <a:off x="755251" y="7057849"/>
            <a:ext cx="11461515" cy="542925"/>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a:ea typeface="TT Rounds Condensed"/>
                <a:cs typeface="TT Rounds Condensed"/>
                <a:sym typeface="TT Rounds Condensed"/>
              </a:rPr>
              <a:t>Chargement du modèle et Tokenizer avec Hugging Face:</a:t>
            </a:r>
          </a:p>
        </p:txBody>
      </p:sp>
      <p:sp>
        <p:nvSpPr>
          <p:cNvPr id="9" name="Freeform 9"/>
          <p:cNvSpPr/>
          <p:nvPr/>
        </p:nvSpPr>
        <p:spPr>
          <a:xfrm>
            <a:off x="1778310" y="1577236"/>
            <a:ext cx="14404808" cy="5090662"/>
          </a:xfrm>
          <a:custGeom>
            <a:avLst/>
            <a:gdLst/>
            <a:ahLst/>
            <a:cxnLst/>
            <a:rect l="l" t="t" r="r" b="b"/>
            <a:pathLst>
              <a:path w="14404808" h="5090662">
                <a:moveTo>
                  <a:pt x="0" y="0"/>
                </a:moveTo>
                <a:lnTo>
                  <a:pt x="14404808" y="0"/>
                </a:lnTo>
                <a:lnTo>
                  <a:pt x="14404808" y="5090662"/>
                </a:lnTo>
                <a:lnTo>
                  <a:pt x="0" y="5090662"/>
                </a:lnTo>
                <a:lnTo>
                  <a:pt x="0" y="0"/>
                </a:lnTo>
                <a:close/>
              </a:path>
            </a:pathLst>
          </a:custGeom>
          <a:blipFill>
            <a:blip r:embed="rId6"/>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412761" y="428547"/>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Freeform 5"/>
          <p:cNvSpPr/>
          <p:nvPr/>
        </p:nvSpPr>
        <p:spPr>
          <a:xfrm>
            <a:off x="1691640" y="2194375"/>
            <a:ext cx="7674435" cy="4763987"/>
          </a:xfrm>
          <a:custGeom>
            <a:avLst/>
            <a:gdLst/>
            <a:ahLst/>
            <a:cxnLst/>
            <a:rect l="l" t="t" r="r" b="b"/>
            <a:pathLst>
              <a:path w="7674435" h="4763987">
                <a:moveTo>
                  <a:pt x="0" y="0"/>
                </a:moveTo>
                <a:lnTo>
                  <a:pt x="7674435" y="0"/>
                </a:lnTo>
                <a:lnTo>
                  <a:pt x="7674435" y="4763987"/>
                </a:lnTo>
                <a:lnTo>
                  <a:pt x="0" y="4763987"/>
                </a:lnTo>
                <a:lnTo>
                  <a:pt x="0" y="0"/>
                </a:lnTo>
                <a:close/>
              </a:path>
            </a:pathLst>
          </a:custGeom>
          <a:blipFill>
            <a:blip r:embed="rId5"/>
            <a:stretch>
              <a:fillRect/>
            </a:stretch>
          </a:blipFill>
        </p:spPr>
      </p:sp>
      <p:sp>
        <p:nvSpPr>
          <p:cNvPr id="6" name="Freeform 6"/>
          <p:cNvSpPr/>
          <p:nvPr/>
        </p:nvSpPr>
        <p:spPr>
          <a:xfrm>
            <a:off x="9858397" y="3553827"/>
            <a:ext cx="8801156" cy="1022541"/>
          </a:xfrm>
          <a:custGeom>
            <a:avLst/>
            <a:gdLst/>
            <a:ahLst/>
            <a:cxnLst/>
            <a:rect l="l" t="t" r="r" b="b"/>
            <a:pathLst>
              <a:path w="8801156" h="1022541">
                <a:moveTo>
                  <a:pt x="0" y="0"/>
                </a:moveTo>
                <a:lnTo>
                  <a:pt x="8801156" y="0"/>
                </a:lnTo>
                <a:lnTo>
                  <a:pt x="8801156" y="1022541"/>
                </a:lnTo>
                <a:lnTo>
                  <a:pt x="0" y="1022541"/>
                </a:lnTo>
                <a:lnTo>
                  <a:pt x="0" y="0"/>
                </a:lnTo>
                <a:close/>
              </a:path>
            </a:pathLst>
          </a:custGeom>
          <a:blipFill>
            <a:blip r:embed="rId6"/>
            <a:stretch>
              <a:fillRect/>
            </a:stretch>
          </a:blipFill>
        </p:spPr>
      </p:sp>
      <p:sp>
        <p:nvSpPr>
          <p:cNvPr id="7" name="Freeform 7"/>
          <p:cNvSpPr/>
          <p:nvPr/>
        </p:nvSpPr>
        <p:spPr>
          <a:xfrm rot="3664797">
            <a:off x="10561214" y="4961794"/>
            <a:ext cx="1056815" cy="298550"/>
          </a:xfrm>
          <a:custGeom>
            <a:avLst/>
            <a:gdLst/>
            <a:ahLst/>
            <a:cxnLst/>
            <a:rect l="l" t="t" r="r" b="b"/>
            <a:pathLst>
              <a:path w="1056815" h="298550">
                <a:moveTo>
                  <a:pt x="0" y="0"/>
                </a:moveTo>
                <a:lnTo>
                  <a:pt x="1056815" y="0"/>
                </a:lnTo>
                <a:lnTo>
                  <a:pt x="1056815" y="298550"/>
                </a:lnTo>
                <a:lnTo>
                  <a:pt x="0" y="29855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589937" y="135676"/>
            <a:ext cx="5756552" cy="682655"/>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              Implementation</a:t>
            </a:r>
          </a:p>
        </p:txBody>
      </p:sp>
      <p:sp>
        <p:nvSpPr>
          <p:cNvPr id="9" name="TextBox 9"/>
          <p:cNvSpPr txBox="1"/>
          <p:nvPr/>
        </p:nvSpPr>
        <p:spPr>
          <a:xfrm>
            <a:off x="1691640" y="1229909"/>
            <a:ext cx="8400643" cy="554891"/>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a:ea typeface="TT Rounds Condensed"/>
                <a:cs typeface="TT Rounds Condensed"/>
                <a:sym typeface="TT Rounds Condensed"/>
              </a:rPr>
              <a:t>Evaluation du Modèle</a:t>
            </a:r>
          </a:p>
        </p:txBody>
      </p:sp>
      <p:sp>
        <p:nvSpPr>
          <p:cNvPr id="10" name="TextBox 10"/>
          <p:cNvSpPr txBox="1"/>
          <p:nvPr/>
        </p:nvSpPr>
        <p:spPr>
          <a:xfrm>
            <a:off x="11475813" y="5617194"/>
            <a:ext cx="6516010" cy="1413510"/>
          </a:xfrm>
          <a:prstGeom prst="rect">
            <a:avLst/>
          </a:prstGeom>
        </p:spPr>
        <p:txBody>
          <a:bodyPr lIns="0" tIns="0" rIns="0" bIns="0" rtlCol="0" anchor="t">
            <a:spAutoFit/>
          </a:bodyPr>
          <a:lstStyle/>
          <a:p>
            <a:pPr algn="l">
              <a:lnSpc>
                <a:spcPts val="3720"/>
              </a:lnSpc>
              <a:spcBef>
                <a:spcPct val="0"/>
              </a:spcBef>
            </a:pPr>
            <a:r>
              <a:rPr lang="en-US" sz="3000">
                <a:solidFill>
                  <a:srgbClr val="000000"/>
                </a:solidFill>
                <a:latin typeface="Arimo"/>
                <a:ea typeface="Arimo"/>
                <a:cs typeface="Arimo"/>
                <a:sym typeface="Arimo"/>
              </a:rPr>
              <a:t>Le modèle DialoGPT capable de générer des réponses cohérentes dans le contexte des dialogues.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412761" y="428547"/>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589937" y="135676"/>
            <a:ext cx="5756552" cy="682655"/>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              Implementation</a:t>
            </a:r>
          </a:p>
        </p:txBody>
      </p:sp>
      <p:sp>
        <p:nvSpPr>
          <p:cNvPr id="6" name="TextBox 6"/>
          <p:cNvSpPr txBox="1"/>
          <p:nvPr/>
        </p:nvSpPr>
        <p:spPr>
          <a:xfrm>
            <a:off x="1691640" y="1229909"/>
            <a:ext cx="8400643" cy="554891"/>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a:ea typeface="TT Rounds Condensed"/>
                <a:cs typeface="TT Rounds Condensed"/>
                <a:sym typeface="TT Rounds Condensed"/>
              </a:rPr>
              <a:t>Déploiement du Chatbot dans Telegram</a:t>
            </a:r>
          </a:p>
        </p:txBody>
      </p:sp>
      <p:sp>
        <p:nvSpPr>
          <p:cNvPr id="7" name="Freeform 7"/>
          <p:cNvSpPr/>
          <p:nvPr/>
        </p:nvSpPr>
        <p:spPr>
          <a:xfrm>
            <a:off x="4010025" y="2181225"/>
            <a:ext cx="10267950" cy="5924550"/>
          </a:xfrm>
          <a:custGeom>
            <a:avLst/>
            <a:gdLst/>
            <a:ahLst/>
            <a:cxnLst/>
            <a:rect l="l" t="t" r="r" b="b"/>
            <a:pathLst>
              <a:path w="10267950" h="5924550">
                <a:moveTo>
                  <a:pt x="0" y="0"/>
                </a:moveTo>
                <a:lnTo>
                  <a:pt x="10267950" y="0"/>
                </a:lnTo>
                <a:lnTo>
                  <a:pt x="10267950" y="5924550"/>
                </a:lnTo>
                <a:lnTo>
                  <a:pt x="0" y="5924550"/>
                </a:lnTo>
                <a:lnTo>
                  <a:pt x="0" y="0"/>
                </a:lnTo>
                <a:close/>
              </a:path>
            </a:pathLst>
          </a:custGeom>
          <a:blipFill>
            <a:blip r:embed="rId5"/>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38919"/>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412761" y="428547"/>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3">
              <a:extLst>
                <a:ext uri="{96DAC541-7B7A-43D3-8B79-37D633B846F1}">
                  <asvg:svgBlip xmlns:asvg="http://schemas.microsoft.com/office/drawing/2016/SVG/main" r:embed="rId4"/>
                </a:ext>
              </a:extLst>
            </a:blip>
            <a:stretch>
              <a:fillRect l="-205" r="-205"/>
            </a:stretch>
          </a:blipFill>
        </p:spPr>
      </p:sp>
      <p:sp>
        <p:nvSpPr>
          <p:cNvPr id="5" name="TextBox 5"/>
          <p:cNvSpPr txBox="1"/>
          <p:nvPr/>
        </p:nvSpPr>
        <p:spPr>
          <a:xfrm>
            <a:off x="-589937" y="135676"/>
            <a:ext cx="5756552" cy="682655"/>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              Implementation</a:t>
            </a:r>
          </a:p>
        </p:txBody>
      </p:sp>
      <p:sp>
        <p:nvSpPr>
          <p:cNvPr id="6" name="TextBox 6"/>
          <p:cNvSpPr txBox="1"/>
          <p:nvPr/>
        </p:nvSpPr>
        <p:spPr>
          <a:xfrm>
            <a:off x="1691640" y="1229909"/>
            <a:ext cx="13837920" cy="554891"/>
          </a:xfrm>
          <a:prstGeom prst="rect">
            <a:avLst/>
          </a:prstGeom>
        </p:spPr>
        <p:txBody>
          <a:bodyPr lIns="0" tIns="0" rIns="0" bIns="0" rtlCol="0" anchor="t">
            <a:spAutoFit/>
          </a:bodyPr>
          <a:lstStyle/>
          <a:p>
            <a:pPr algn="l">
              <a:lnSpc>
                <a:spcPts val="4320"/>
              </a:lnSpc>
            </a:pPr>
            <a:r>
              <a:rPr lang="en-US" sz="3600" spc="33">
                <a:solidFill>
                  <a:srgbClr val="000000"/>
                </a:solidFill>
                <a:latin typeface="TT Rounds Condensed"/>
                <a:ea typeface="TT Rounds Condensed"/>
                <a:cs typeface="TT Rounds Condensed"/>
                <a:sym typeface="TT Rounds Condensed"/>
              </a:rPr>
              <a:t>Conversation avec Joey Tribbiani sur Telegram</a:t>
            </a:r>
          </a:p>
        </p:txBody>
      </p:sp>
      <p:sp>
        <p:nvSpPr>
          <p:cNvPr id="7" name="Freeform 7"/>
          <p:cNvSpPr/>
          <p:nvPr/>
        </p:nvSpPr>
        <p:spPr>
          <a:xfrm>
            <a:off x="533400" y="2675339"/>
            <a:ext cx="8058665" cy="6427472"/>
          </a:xfrm>
          <a:custGeom>
            <a:avLst/>
            <a:gdLst/>
            <a:ahLst/>
            <a:cxnLst/>
            <a:rect l="l" t="t" r="r" b="b"/>
            <a:pathLst>
              <a:path w="8058665" h="6427472">
                <a:moveTo>
                  <a:pt x="0" y="0"/>
                </a:moveTo>
                <a:lnTo>
                  <a:pt x="8058665" y="0"/>
                </a:lnTo>
                <a:lnTo>
                  <a:pt x="8058665" y="6427472"/>
                </a:lnTo>
                <a:lnTo>
                  <a:pt x="0" y="6427472"/>
                </a:lnTo>
                <a:lnTo>
                  <a:pt x="0" y="0"/>
                </a:lnTo>
                <a:close/>
              </a:path>
            </a:pathLst>
          </a:custGeom>
          <a:blipFill>
            <a:blip r:embed="rId5"/>
            <a:stretch>
              <a:fillRect l="-5950" r="-5950"/>
            </a:stretch>
          </a:blipFill>
        </p:spPr>
      </p:sp>
      <p:sp>
        <p:nvSpPr>
          <p:cNvPr id="8" name="Freeform 8"/>
          <p:cNvSpPr/>
          <p:nvPr/>
        </p:nvSpPr>
        <p:spPr>
          <a:xfrm>
            <a:off x="9667104" y="2696968"/>
            <a:ext cx="8058665" cy="6405843"/>
          </a:xfrm>
          <a:custGeom>
            <a:avLst/>
            <a:gdLst/>
            <a:ahLst/>
            <a:cxnLst/>
            <a:rect l="l" t="t" r="r" b="b"/>
            <a:pathLst>
              <a:path w="8058665" h="6405843">
                <a:moveTo>
                  <a:pt x="0" y="0"/>
                </a:moveTo>
                <a:lnTo>
                  <a:pt x="8058665" y="0"/>
                </a:lnTo>
                <a:lnTo>
                  <a:pt x="8058665" y="6405843"/>
                </a:lnTo>
                <a:lnTo>
                  <a:pt x="0" y="6405843"/>
                </a:lnTo>
                <a:lnTo>
                  <a:pt x="0" y="0"/>
                </a:lnTo>
                <a:close/>
              </a:path>
            </a:pathLst>
          </a:custGeom>
          <a:blipFill>
            <a:blip r:embed="rId6"/>
            <a:stretch>
              <a:fillRect l="-7607" r="-7607"/>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03118">
            <a:off x="-5296906" y="2305538"/>
            <a:ext cx="14775578" cy="7898218"/>
          </a:xfrm>
          <a:custGeom>
            <a:avLst/>
            <a:gdLst/>
            <a:ahLst/>
            <a:cxnLst/>
            <a:rect l="l" t="t" r="r" b="b"/>
            <a:pathLst>
              <a:path w="14775578" h="7898218">
                <a:moveTo>
                  <a:pt x="0" y="0"/>
                </a:moveTo>
                <a:lnTo>
                  <a:pt x="14775578" y="0"/>
                </a:lnTo>
                <a:lnTo>
                  <a:pt x="14775578" y="7898218"/>
                </a:lnTo>
                <a:lnTo>
                  <a:pt x="0" y="7898218"/>
                </a:lnTo>
                <a:lnTo>
                  <a:pt x="0" y="0"/>
                </a:lnTo>
                <a:close/>
              </a:path>
            </a:pathLst>
          </a:custGeom>
          <a:blipFill>
            <a:blip r:embed="rId2">
              <a:extLst>
                <a:ext uri="{96DAC541-7B7A-43D3-8B79-37D633B846F1}">
                  <asvg:svgBlip xmlns:asvg="http://schemas.microsoft.com/office/drawing/2016/SVG/main" r:embed="rId3"/>
                </a:ext>
              </a:extLst>
            </a:blip>
            <a:stretch>
              <a:fillRect t="-324" b="-324"/>
            </a:stretch>
          </a:blipFill>
        </p:spPr>
      </p:sp>
      <p:grpSp>
        <p:nvGrpSpPr>
          <p:cNvPr id="3" name="Group 3"/>
          <p:cNvGrpSpPr/>
          <p:nvPr/>
        </p:nvGrpSpPr>
        <p:grpSpPr>
          <a:xfrm>
            <a:off x="6762766" y="7691231"/>
            <a:ext cx="12231871" cy="66675"/>
            <a:chOff x="0" y="0"/>
            <a:chExt cx="16309161" cy="88900"/>
          </a:xfrm>
        </p:grpSpPr>
        <p:sp>
          <p:nvSpPr>
            <p:cNvPr id="4" name="Freeform 4"/>
            <p:cNvSpPr/>
            <p:nvPr/>
          </p:nvSpPr>
          <p:spPr>
            <a:xfrm>
              <a:off x="44450" y="0"/>
              <a:ext cx="16220312" cy="88900"/>
            </a:xfrm>
            <a:custGeom>
              <a:avLst/>
              <a:gdLst/>
              <a:ahLst/>
              <a:cxnLst/>
              <a:rect l="l" t="t" r="r" b="b"/>
              <a:pathLst>
                <a:path w="16220312" h="88900">
                  <a:moveTo>
                    <a:pt x="0" y="0"/>
                  </a:moveTo>
                  <a:lnTo>
                    <a:pt x="16220312" y="0"/>
                  </a:lnTo>
                  <a:lnTo>
                    <a:pt x="16220312" y="88900"/>
                  </a:lnTo>
                  <a:lnTo>
                    <a:pt x="0" y="88900"/>
                  </a:lnTo>
                  <a:close/>
                </a:path>
              </a:pathLst>
            </a:custGeom>
            <a:solidFill>
              <a:srgbClr val="1C53A3"/>
            </a:solidFill>
          </p:spPr>
        </p:sp>
      </p:grpSp>
      <p:sp>
        <p:nvSpPr>
          <p:cNvPr id="5" name="TextBox 5"/>
          <p:cNvSpPr txBox="1"/>
          <p:nvPr/>
        </p:nvSpPr>
        <p:spPr>
          <a:xfrm>
            <a:off x="5029200" y="1502344"/>
            <a:ext cx="12870079" cy="4404494"/>
          </a:xfrm>
          <a:prstGeom prst="rect">
            <a:avLst/>
          </a:prstGeom>
        </p:spPr>
        <p:txBody>
          <a:bodyPr lIns="0" tIns="0" rIns="0" bIns="0" rtlCol="0" anchor="t">
            <a:spAutoFit/>
          </a:bodyPr>
          <a:lstStyle/>
          <a:p>
            <a:pPr algn="ctr">
              <a:lnSpc>
                <a:spcPts val="11325"/>
              </a:lnSpc>
            </a:pPr>
            <a:r>
              <a:rPr lang="en-US" sz="9000" dirty="0">
                <a:solidFill>
                  <a:srgbClr val="42B3BD"/>
                </a:solidFill>
                <a:latin typeface="League Spartan"/>
                <a:ea typeface="League Spartan"/>
                <a:cs typeface="League Spartan"/>
                <a:sym typeface="League Spartan"/>
              </a:rPr>
              <a:t>MERCI</a:t>
            </a:r>
          </a:p>
          <a:p>
            <a:pPr algn="ctr">
              <a:lnSpc>
                <a:spcPts val="11325"/>
              </a:lnSpc>
            </a:pPr>
            <a:r>
              <a:rPr lang="en-US" sz="9000" dirty="0">
                <a:solidFill>
                  <a:srgbClr val="42B3BD"/>
                </a:solidFill>
                <a:latin typeface="League Spartan"/>
                <a:ea typeface="League Spartan"/>
                <a:cs typeface="League Spartan"/>
                <a:sym typeface="League Spartan"/>
              </a:rPr>
              <a:t> POUR</a:t>
            </a:r>
          </a:p>
          <a:p>
            <a:pPr algn="ctr">
              <a:lnSpc>
                <a:spcPts val="11325"/>
              </a:lnSpc>
            </a:pPr>
            <a:r>
              <a:rPr lang="en-US" sz="9000" dirty="0">
                <a:solidFill>
                  <a:srgbClr val="42B3BD"/>
                </a:solidFill>
                <a:latin typeface="League Spartan"/>
                <a:ea typeface="League Spartan"/>
                <a:cs typeface="League Spartan"/>
                <a:sym typeface="League Spartan"/>
              </a:rPr>
              <a:t> VOTRE ATTENTION</a:t>
            </a:r>
          </a:p>
        </p:txBody>
      </p:sp>
      <p:sp>
        <p:nvSpPr>
          <p:cNvPr id="6" name="Freeform 6"/>
          <p:cNvSpPr/>
          <p:nvPr/>
        </p:nvSpPr>
        <p:spPr>
          <a:xfrm>
            <a:off x="16404917" y="8263385"/>
            <a:ext cx="854383" cy="994915"/>
          </a:xfrm>
          <a:custGeom>
            <a:avLst/>
            <a:gdLst/>
            <a:ahLst/>
            <a:cxnLst/>
            <a:rect l="l" t="t" r="r" b="b"/>
            <a:pathLst>
              <a:path w="854383" h="994915">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t="-93" b="-93"/>
            </a:stretch>
          </a:blipFill>
        </p:spPr>
      </p:sp>
      <p:grpSp>
        <p:nvGrpSpPr>
          <p:cNvPr id="7" name="Group 7"/>
          <p:cNvGrpSpPr/>
          <p:nvPr/>
        </p:nvGrpSpPr>
        <p:grpSpPr>
          <a:xfrm>
            <a:off x="6762766" y="8196711"/>
            <a:ext cx="6718164" cy="66675"/>
            <a:chOff x="0" y="0"/>
            <a:chExt cx="8957552" cy="88900"/>
          </a:xfrm>
        </p:grpSpPr>
        <p:sp>
          <p:nvSpPr>
            <p:cNvPr id="8" name="Freeform 8"/>
            <p:cNvSpPr/>
            <p:nvPr/>
          </p:nvSpPr>
          <p:spPr>
            <a:xfrm>
              <a:off x="44450" y="0"/>
              <a:ext cx="8868664" cy="88900"/>
            </a:xfrm>
            <a:custGeom>
              <a:avLst/>
              <a:gdLst/>
              <a:ahLst/>
              <a:cxnLst/>
              <a:rect l="l" t="t" r="r" b="b"/>
              <a:pathLst>
                <a:path w="8868664" h="88900">
                  <a:moveTo>
                    <a:pt x="0" y="0"/>
                  </a:moveTo>
                  <a:lnTo>
                    <a:pt x="8868664" y="0"/>
                  </a:lnTo>
                  <a:lnTo>
                    <a:pt x="8868664" y="88900"/>
                  </a:lnTo>
                  <a:lnTo>
                    <a:pt x="0" y="88900"/>
                  </a:lnTo>
                  <a:close/>
                </a:path>
              </a:pathLst>
            </a:custGeom>
            <a:solidFill>
              <a:srgbClr val="1C53A3"/>
            </a:solidFill>
          </p:spPr>
        </p:sp>
      </p:grpSp>
      <p:grpSp>
        <p:nvGrpSpPr>
          <p:cNvPr id="9" name="Group 9"/>
          <p:cNvGrpSpPr/>
          <p:nvPr/>
        </p:nvGrpSpPr>
        <p:grpSpPr>
          <a:xfrm>
            <a:off x="6762766" y="8694168"/>
            <a:ext cx="5043986" cy="66675"/>
            <a:chOff x="0" y="0"/>
            <a:chExt cx="6725315" cy="88900"/>
          </a:xfrm>
        </p:grpSpPr>
        <p:sp>
          <p:nvSpPr>
            <p:cNvPr id="10" name="Freeform 10"/>
            <p:cNvSpPr/>
            <p:nvPr/>
          </p:nvSpPr>
          <p:spPr>
            <a:xfrm>
              <a:off x="44450" y="0"/>
              <a:ext cx="6636385" cy="88900"/>
            </a:xfrm>
            <a:custGeom>
              <a:avLst/>
              <a:gdLst/>
              <a:ahLst/>
              <a:cxnLst/>
              <a:rect l="l" t="t" r="r" b="b"/>
              <a:pathLst>
                <a:path w="6636385" h="88900">
                  <a:moveTo>
                    <a:pt x="0" y="0"/>
                  </a:moveTo>
                  <a:lnTo>
                    <a:pt x="6636385" y="0"/>
                  </a:lnTo>
                  <a:lnTo>
                    <a:pt x="6636385" y="88900"/>
                  </a:lnTo>
                  <a:lnTo>
                    <a:pt x="0" y="88900"/>
                  </a:lnTo>
                  <a:close/>
                </a:path>
              </a:pathLst>
            </a:custGeom>
            <a:solidFill>
              <a:srgbClr val="1C53A3"/>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838462" y="5674553"/>
            <a:ext cx="12904315" cy="1749933"/>
            <a:chOff x="0" y="0"/>
            <a:chExt cx="17205753" cy="2333244"/>
          </a:xfrm>
        </p:grpSpPr>
        <p:sp>
          <p:nvSpPr>
            <p:cNvPr id="3" name="Freeform 3"/>
            <p:cNvSpPr/>
            <p:nvPr/>
          </p:nvSpPr>
          <p:spPr>
            <a:xfrm>
              <a:off x="0" y="0"/>
              <a:ext cx="17205833" cy="2333244"/>
            </a:xfrm>
            <a:custGeom>
              <a:avLst/>
              <a:gdLst/>
              <a:ahLst/>
              <a:cxnLst/>
              <a:rect l="l" t="t" r="r" b="b"/>
              <a:pathLst>
                <a:path w="17205833" h="2333244">
                  <a:moveTo>
                    <a:pt x="16977361" y="2333117"/>
                  </a:moveTo>
                  <a:lnTo>
                    <a:pt x="228473" y="2333117"/>
                  </a:lnTo>
                  <a:cubicBezTo>
                    <a:pt x="102489" y="2333117"/>
                    <a:pt x="0" y="2265045"/>
                    <a:pt x="0" y="2181479"/>
                  </a:cubicBezTo>
                  <a:lnTo>
                    <a:pt x="0" y="151765"/>
                  </a:lnTo>
                  <a:cubicBezTo>
                    <a:pt x="0" y="68072"/>
                    <a:pt x="102489" y="0"/>
                    <a:pt x="228473" y="0"/>
                  </a:cubicBezTo>
                  <a:lnTo>
                    <a:pt x="16977361" y="0"/>
                  </a:lnTo>
                  <a:cubicBezTo>
                    <a:pt x="17103091" y="0"/>
                    <a:pt x="17205833" y="68072"/>
                    <a:pt x="17205833" y="151765"/>
                  </a:cubicBezTo>
                  <a:lnTo>
                    <a:pt x="17205833" y="2181479"/>
                  </a:lnTo>
                  <a:cubicBezTo>
                    <a:pt x="17205833" y="2265045"/>
                    <a:pt x="17103345" y="2333244"/>
                    <a:pt x="16977361" y="2333244"/>
                  </a:cubicBezTo>
                  <a:close/>
                </a:path>
              </a:pathLst>
            </a:custGeom>
            <a:solidFill>
              <a:srgbClr val="8DCBDA"/>
            </a:solidFill>
          </p:spPr>
        </p:sp>
      </p:grpSp>
      <p:grpSp>
        <p:nvGrpSpPr>
          <p:cNvPr id="4" name="Group 4"/>
          <p:cNvGrpSpPr/>
          <p:nvPr/>
        </p:nvGrpSpPr>
        <p:grpSpPr>
          <a:xfrm>
            <a:off x="3838462" y="3700478"/>
            <a:ext cx="12904315" cy="1749933"/>
            <a:chOff x="0" y="0"/>
            <a:chExt cx="17205753" cy="2333244"/>
          </a:xfrm>
        </p:grpSpPr>
        <p:sp>
          <p:nvSpPr>
            <p:cNvPr id="5" name="Freeform 5"/>
            <p:cNvSpPr/>
            <p:nvPr/>
          </p:nvSpPr>
          <p:spPr>
            <a:xfrm>
              <a:off x="0" y="0"/>
              <a:ext cx="17205833" cy="2333244"/>
            </a:xfrm>
            <a:custGeom>
              <a:avLst/>
              <a:gdLst/>
              <a:ahLst/>
              <a:cxnLst/>
              <a:rect l="l" t="t" r="r" b="b"/>
              <a:pathLst>
                <a:path w="17205833" h="2333244">
                  <a:moveTo>
                    <a:pt x="16977361" y="2333117"/>
                  </a:moveTo>
                  <a:lnTo>
                    <a:pt x="228473" y="2333117"/>
                  </a:lnTo>
                  <a:cubicBezTo>
                    <a:pt x="102489" y="2333117"/>
                    <a:pt x="0" y="2265045"/>
                    <a:pt x="0" y="2181479"/>
                  </a:cubicBezTo>
                  <a:lnTo>
                    <a:pt x="0" y="151765"/>
                  </a:lnTo>
                  <a:cubicBezTo>
                    <a:pt x="0" y="68072"/>
                    <a:pt x="102489" y="0"/>
                    <a:pt x="228473" y="0"/>
                  </a:cubicBezTo>
                  <a:lnTo>
                    <a:pt x="16977361" y="0"/>
                  </a:lnTo>
                  <a:cubicBezTo>
                    <a:pt x="17103091" y="0"/>
                    <a:pt x="17205833" y="68072"/>
                    <a:pt x="17205833" y="151765"/>
                  </a:cubicBezTo>
                  <a:lnTo>
                    <a:pt x="17205833" y="2181479"/>
                  </a:lnTo>
                  <a:cubicBezTo>
                    <a:pt x="17205833" y="2265045"/>
                    <a:pt x="17103345" y="2333244"/>
                    <a:pt x="16977361" y="2333244"/>
                  </a:cubicBezTo>
                  <a:close/>
                </a:path>
              </a:pathLst>
            </a:custGeom>
            <a:solidFill>
              <a:srgbClr val="43B4BE"/>
            </a:solidFill>
          </p:spPr>
        </p:sp>
      </p:grpSp>
      <p:grpSp>
        <p:nvGrpSpPr>
          <p:cNvPr id="6" name="Group 6"/>
          <p:cNvGrpSpPr/>
          <p:nvPr/>
        </p:nvGrpSpPr>
        <p:grpSpPr>
          <a:xfrm>
            <a:off x="3838462" y="1726403"/>
            <a:ext cx="12904315" cy="1749933"/>
            <a:chOff x="0" y="0"/>
            <a:chExt cx="17205753" cy="2333244"/>
          </a:xfrm>
        </p:grpSpPr>
        <p:sp>
          <p:nvSpPr>
            <p:cNvPr id="7" name="Freeform 7"/>
            <p:cNvSpPr/>
            <p:nvPr/>
          </p:nvSpPr>
          <p:spPr>
            <a:xfrm>
              <a:off x="0" y="0"/>
              <a:ext cx="17205833" cy="2333244"/>
            </a:xfrm>
            <a:custGeom>
              <a:avLst/>
              <a:gdLst/>
              <a:ahLst/>
              <a:cxnLst/>
              <a:rect l="l" t="t" r="r" b="b"/>
              <a:pathLst>
                <a:path w="17205833" h="2333244">
                  <a:moveTo>
                    <a:pt x="16977361" y="2333117"/>
                  </a:moveTo>
                  <a:lnTo>
                    <a:pt x="228473" y="2333117"/>
                  </a:lnTo>
                  <a:cubicBezTo>
                    <a:pt x="102489" y="2333117"/>
                    <a:pt x="0" y="2265045"/>
                    <a:pt x="0" y="2181479"/>
                  </a:cubicBezTo>
                  <a:lnTo>
                    <a:pt x="0" y="151765"/>
                  </a:lnTo>
                  <a:cubicBezTo>
                    <a:pt x="0" y="68072"/>
                    <a:pt x="102489" y="0"/>
                    <a:pt x="228473" y="0"/>
                  </a:cubicBezTo>
                  <a:lnTo>
                    <a:pt x="16977361" y="0"/>
                  </a:lnTo>
                  <a:cubicBezTo>
                    <a:pt x="17103091" y="0"/>
                    <a:pt x="17205833" y="68072"/>
                    <a:pt x="17205833" y="151765"/>
                  </a:cubicBezTo>
                  <a:lnTo>
                    <a:pt x="17205833" y="2181479"/>
                  </a:lnTo>
                  <a:cubicBezTo>
                    <a:pt x="17205833" y="2265045"/>
                    <a:pt x="17103345" y="2333244"/>
                    <a:pt x="16977361" y="2333244"/>
                  </a:cubicBezTo>
                  <a:close/>
                </a:path>
              </a:pathLst>
            </a:custGeom>
            <a:solidFill>
              <a:srgbClr val="41B8D5"/>
            </a:solidFill>
          </p:spPr>
        </p:sp>
      </p:grpSp>
      <p:grpSp>
        <p:nvGrpSpPr>
          <p:cNvPr id="8" name="Group 8"/>
          <p:cNvGrpSpPr/>
          <p:nvPr/>
        </p:nvGrpSpPr>
        <p:grpSpPr>
          <a:xfrm rot="5400000">
            <a:off x="1735725" y="-815412"/>
            <a:ext cx="1294829" cy="6833521"/>
            <a:chOff x="0" y="0"/>
            <a:chExt cx="1726438" cy="9111361"/>
          </a:xfrm>
        </p:grpSpPr>
        <p:sp>
          <p:nvSpPr>
            <p:cNvPr id="9" name="Freeform 9"/>
            <p:cNvSpPr/>
            <p:nvPr/>
          </p:nvSpPr>
          <p:spPr>
            <a:xfrm>
              <a:off x="0" y="0"/>
              <a:ext cx="1726438" cy="9111361"/>
            </a:xfrm>
            <a:custGeom>
              <a:avLst/>
              <a:gdLst/>
              <a:ahLst/>
              <a:cxnLst/>
              <a:rect l="l" t="t" r="r" b="b"/>
              <a:pathLst>
                <a:path w="1726438" h="9111361">
                  <a:moveTo>
                    <a:pt x="0" y="619887"/>
                  </a:moveTo>
                  <a:lnTo>
                    <a:pt x="0" y="9111361"/>
                  </a:lnTo>
                  <a:lnTo>
                    <a:pt x="1726438" y="9111361"/>
                  </a:lnTo>
                  <a:lnTo>
                    <a:pt x="1726438" y="0"/>
                  </a:lnTo>
                  <a:close/>
                </a:path>
              </a:pathLst>
            </a:custGeom>
            <a:solidFill>
              <a:srgbClr val="F8F8F8"/>
            </a:solidFill>
          </p:spPr>
        </p:sp>
      </p:grpSp>
      <p:grpSp>
        <p:nvGrpSpPr>
          <p:cNvPr id="10" name="Group 10"/>
          <p:cNvGrpSpPr/>
          <p:nvPr/>
        </p:nvGrpSpPr>
        <p:grpSpPr>
          <a:xfrm rot="5400000">
            <a:off x="1735725" y="1158663"/>
            <a:ext cx="1294829" cy="6833521"/>
            <a:chOff x="0" y="0"/>
            <a:chExt cx="1726438" cy="9111361"/>
          </a:xfrm>
        </p:grpSpPr>
        <p:sp>
          <p:nvSpPr>
            <p:cNvPr id="11" name="Freeform 11"/>
            <p:cNvSpPr/>
            <p:nvPr/>
          </p:nvSpPr>
          <p:spPr>
            <a:xfrm>
              <a:off x="0" y="0"/>
              <a:ext cx="1726438" cy="9111361"/>
            </a:xfrm>
            <a:custGeom>
              <a:avLst/>
              <a:gdLst/>
              <a:ahLst/>
              <a:cxnLst/>
              <a:rect l="l" t="t" r="r" b="b"/>
              <a:pathLst>
                <a:path w="1726438" h="9111361">
                  <a:moveTo>
                    <a:pt x="0" y="619887"/>
                  </a:moveTo>
                  <a:lnTo>
                    <a:pt x="0" y="9111361"/>
                  </a:lnTo>
                  <a:lnTo>
                    <a:pt x="1726438" y="9111361"/>
                  </a:lnTo>
                  <a:lnTo>
                    <a:pt x="1726438" y="0"/>
                  </a:lnTo>
                  <a:close/>
                </a:path>
              </a:pathLst>
            </a:custGeom>
            <a:solidFill>
              <a:srgbClr val="F8F8F8"/>
            </a:solidFill>
          </p:spPr>
        </p:sp>
      </p:grpSp>
      <p:grpSp>
        <p:nvGrpSpPr>
          <p:cNvPr id="12" name="Group 12"/>
          <p:cNvGrpSpPr/>
          <p:nvPr/>
        </p:nvGrpSpPr>
        <p:grpSpPr>
          <a:xfrm rot="5400000">
            <a:off x="1735725" y="3132738"/>
            <a:ext cx="1294829" cy="6833521"/>
            <a:chOff x="0" y="0"/>
            <a:chExt cx="1726438" cy="9111361"/>
          </a:xfrm>
        </p:grpSpPr>
        <p:sp>
          <p:nvSpPr>
            <p:cNvPr id="13" name="Freeform 13"/>
            <p:cNvSpPr/>
            <p:nvPr/>
          </p:nvSpPr>
          <p:spPr>
            <a:xfrm>
              <a:off x="0" y="0"/>
              <a:ext cx="1726438" cy="9111361"/>
            </a:xfrm>
            <a:custGeom>
              <a:avLst/>
              <a:gdLst/>
              <a:ahLst/>
              <a:cxnLst/>
              <a:rect l="l" t="t" r="r" b="b"/>
              <a:pathLst>
                <a:path w="1726438" h="9111361">
                  <a:moveTo>
                    <a:pt x="0" y="619887"/>
                  </a:moveTo>
                  <a:lnTo>
                    <a:pt x="0" y="9111361"/>
                  </a:lnTo>
                  <a:lnTo>
                    <a:pt x="1726438" y="9111361"/>
                  </a:lnTo>
                  <a:lnTo>
                    <a:pt x="1726438" y="0"/>
                  </a:lnTo>
                  <a:close/>
                </a:path>
              </a:pathLst>
            </a:custGeom>
            <a:solidFill>
              <a:srgbClr val="F8F8F8"/>
            </a:solidFill>
          </p:spPr>
        </p:sp>
      </p:grpSp>
      <p:sp>
        <p:nvSpPr>
          <p:cNvPr id="14" name="Freeform 14"/>
          <p:cNvSpPr/>
          <p:nvPr/>
        </p:nvSpPr>
        <p:spPr>
          <a:xfrm>
            <a:off x="6031316" y="2262472"/>
            <a:ext cx="1242886" cy="781888"/>
          </a:xfrm>
          <a:custGeom>
            <a:avLst/>
            <a:gdLst/>
            <a:ahLst/>
            <a:cxnLst/>
            <a:rect l="l" t="t" r="r" b="b"/>
            <a:pathLst>
              <a:path w="1242886" h="781888">
                <a:moveTo>
                  <a:pt x="0" y="0"/>
                </a:moveTo>
                <a:lnTo>
                  <a:pt x="1242886" y="0"/>
                </a:lnTo>
                <a:lnTo>
                  <a:pt x="1242886" y="781888"/>
                </a:lnTo>
                <a:lnTo>
                  <a:pt x="0" y="781888"/>
                </a:lnTo>
                <a:lnTo>
                  <a:pt x="0" y="0"/>
                </a:lnTo>
                <a:close/>
              </a:path>
            </a:pathLst>
          </a:custGeom>
          <a:blipFill>
            <a:blip r:embed="rId2">
              <a:extLst>
                <a:ext uri="{96DAC541-7B7A-43D3-8B79-37D633B846F1}">
                  <asvg:svgBlip xmlns:asvg="http://schemas.microsoft.com/office/drawing/2016/SVG/main" r:embed="rId3"/>
                </a:ext>
              </a:extLst>
            </a:blip>
            <a:stretch>
              <a:fillRect t="-357" b="-357"/>
            </a:stretch>
          </a:blipFill>
        </p:spPr>
      </p:sp>
      <p:sp>
        <p:nvSpPr>
          <p:cNvPr id="15" name="Freeform 15"/>
          <p:cNvSpPr/>
          <p:nvPr/>
        </p:nvSpPr>
        <p:spPr>
          <a:xfrm>
            <a:off x="6132854" y="4107183"/>
            <a:ext cx="902234" cy="877628"/>
          </a:xfrm>
          <a:custGeom>
            <a:avLst/>
            <a:gdLst/>
            <a:ahLst/>
            <a:cxnLst/>
            <a:rect l="l" t="t" r="r" b="b"/>
            <a:pathLst>
              <a:path w="902234" h="877628">
                <a:moveTo>
                  <a:pt x="0" y="0"/>
                </a:moveTo>
                <a:lnTo>
                  <a:pt x="902234" y="0"/>
                </a:lnTo>
                <a:lnTo>
                  <a:pt x="902234" y="877628"/>
                </a:lnTo>
                <a:lnTo>
                  <a:pt x="0" y="877628"/>
                </a:lnTo>
                <a:lnTo>
                  <a:pt x="0" y="0"/>
                </a:lnTo>
                <a:close/>
              </a:path>
            </a:pathLst>
          </a:custGeom>
          <a:blipFill>
            <a:blip r:embed="rId4">
              <a:extLst>
                <a:ext uri="{96DAC541-7B7A-43D3-8B79-37D633B846F1}">
                  <asvg:svgBlip xmlns:asvg="http://schemas.microsoft.com/office/drawing/2016/SVG/main" r:embed="rId5"/>
                </a:ext>
              </a:extLst>
            </a:blip>
            <a:stretch>
              <a:fillRect t="-319" b="-319"/>
            </a:stretch>
          </a:blipFill>
        </p:spPr>
      </p:sp>
      <p:sp>
        <p:nvSpPr>
          <p:cNvPr id="16" name="Freeform 16"/>
          <p:cNvSpPr/>
          <p:nvPr/>
        </p:nvSpPr>
        <p:spPr>
          <a:xfrm>
            <a:off x="6132854" y="6106472"/>
            <a:ext cx="867213" cy="837255"/>
          </a:xfrm>
          <a:custGeom>
            <a:avLst/>
            <a:gdLst/>
            <a:ahLst/>
            <a:cxnLst/>
            <a:rect l="l" t="t" r="r" b="b"/>
            <a:pathLst>
              <a:path w="867213" h="837255">
                <a:moveTo>
                  <a:pt x="0" y="0"/>
                </a:moveTo>
                <a:lnTo>
                  <a:pt x="867213" y="0"/>
                </a:lnTo>
                <a:lnTo>
                  <a:pt x="867213" y="837255"/>
                </a:lnTo>
                <a:lnTo>
                  <a:pt x="0" y="837255"/>
                </a:lnTo>
                <a:lnTo>
                  <a:pt x="0" y="0"/>
                </a:lnTo>
                <a:close/>
              </a:path>
            </a:pathLst>
          </a:custGeom>
          <a:blipFill>
            <a:blip r:embed="rId6">
              <a:extLst>
                <a:ext uri="{96DAC541-7B7A-43D3-8B79-37D633B846F1}">
                  <asvg:svgBlip xmlns:asvg="http://schemas.microsoft.com/office/drawing/2016/SVG/main" r:embed="rId7"/>
                </a:ext>
              </a:extLst>
            </a:blip>
            <a:stretch>
              <a:fillRect l="-1015" r="-1015"/>
            </a:stretch>
          </a:blipFill>
        </p:spPr>
      </p:sp>
      <p:sp>
        <p:nvSpPr>
          <p:cNvPr id="17" name="TextBox 17"/>
          <p:cNvSpPr txBox="1"/>
          <p:nvPr/>
        </p:nvSpPr>
        <p:spPr>
          <a:xfrm>
            <a:off x="7703405" y="2146174"/>
            <a:ext cx="9039338" cy="1099185"/>
          </a:xfrm>
          <a:prstGeom prst="rect">
            <a:avLst/>
          </a:prstGeom>
        </p:spPr>
        <p:txBody>
          <a:bodyPr lIns="0" tIns="0" rIns="0" bIns="0" rtlCol="0" anchor="t">
            <a:spAutoFit/>
          </a:bodyPr>
          <a:lstStyle/>
          <a:p>
            <a:pPr algn="l">
              <a:lnSpc>
                <a:spcPts val="2940"/>
              </a:lnSpc>
            </a:pPr>
            <a:r>
              <a:rPr lang="en-US" sz="2100" dirty="0">
                <a:solidFill>
                  <a:srgbClr val="FFFFFF"/>
                </a:solidFill>
                <a:latin typeface="Montserrat"/>
                <a:ea typeface="Montserrat"/>
                <a:cs typeface="Montserrat"/>
                <a:sym typeface="Montserrat"/>
              </a:rPr>
              <a:t>Ce </a:t>
            </a:r>
            <a:r>
              <a:rPr lang="en-US" sz="2100" dirty="0" err="1">
                <a:solidFill>
                  <a:srgbClr val="FFFFFF"/>
                </a:solidFill>
                <a:latin typeface="Montserrat"/>
                <a:ea typeface="Montserrat"/>
                <a:cs typeface="Montserrat"/>
                <a:sym typeface="Montserrat"/>
              </a:rPr>
              <a:t>projet</a:t>
            </a:r>
            <a:r>
              <a:rPr lang="en-US" sz="2100" dirty="0">
                <a:solidFill>
                  <a:srgbClr val="FFFFFF"/>
                </a:solidFill>
                <a:latin typeface="Montserrat"/>
                <a:ea typeface="Montserrat"/>
                <a:cs typeface="Montserrat"/>
                <a:sym typeface="Montserrat"/>
              </a:rPr>
              <a:t> </a:t>
            </a:r>
            <a:r>
              <a:rPr lang="en-US" sz="2100" dirty="0" err="1">
                <a:solidFill>
                  <a:srgbClr val="FFFFFF"/>
                </a:solidFill>
                <a:latin typeface="Montserrat"/>
                <a:ea typeface="Montserrat"/>
                <a:cs typeface="Montserrat"/>
                <a:sym typeface="Montserrat"/>
              </a:rPr>
              <a:t>porte</a:t>
            </a:r>
            <a:r>
              <a:rPr lang="en-US" sz="2100" dirty="0">
                <a:solidFill>
                  <a:srgbClr val="FFFFFF"/>
                </a:solidFill>
                <a:latin typeface="Montserrat"/>
                <a:ea typeface="Montserrat"/>
                <a:cs typeface="Montserrat"/>
                <a:sym typeface="Montserrat"/>
              </a:rPr>
              <a:t> sur un chatbot </a:t>
            </a:r>
            <a:r>
              <a:rPr lang="en-US" sz="2100" dirty="0" err="1">
                <a:solidFill>
                  <a:srgbClr val="FFFFFF"/>
                </a:solidFill>
                <a:latin typeface="Montserrat"/>
                <a:ea typeface="Montserrat"/>
                <a:cs typeface="Montserrat"/>
                <a:sym typeface="Montserrat"/>
              </a:rPr>
              <a:t>basé</a:t>
            </a:r>
            <a:r>
              <a:rPr lang="en-US" sz="2100" dirty="0">
                <a:solidFill>
                  <a:srgbClr val="FFFFFF"/>
                </a:solidFill>
                <a:latin typeface="Montserrat"/>
                <a:ea typeface="Montserrat"/>
                <a:cs typeface="Montserrat"/>
                <a:sym typeface="Montserrat"/>
              </a:rPr>
              <a:t> sur GPT qui </a:t>
            </a:r>
            <a:r>
              <a:rPr lang="en-US" sz="2100" dirty="0" err="1">
                <a:solidFill>
                  <a:srgbClr val="FFFFFF"/>
                </a:solidFill>
                <a:latin typeface="Montserrat"/>
                <a:ea typeface="Montserrat"/>
                <a:cs typeface="Montserrat"/>
                <a:sym typeface="Montserrat"/>
              </a:rPr>
              <a:t>permet</a:t>
            </a:r>
            <a:r>
              <a:rPr lang="en-US" sz="2100" dirty="0">
                <a:solidFill>
                  <a:srgbClr val="FFFFFF"/>
                </a:solidFill>
                <a:latin typeface="Montserrat"/>
                <a:ea typeface="Montserrat"/>
                <a:cs typeface="Montserrat"/>
                <a:sym typeface="Montserrat"/>
              </a:rPr>
              <a:t> aux </a:t>
            </a:r>
            <a:r>
              <a:rPr lang="en-US" sz="2100" dirty="0" err="1">
                <a:solidFill>
                  <a:srgbClr val="FFFFFF"/>
                </a:solidFill>
                <a:latin typeface="Montserrat"/>
                <a:ea typeface="Montserrat"/>
                <a:cs typeface="Montserrat"/>
                <a:sym typeface="Montserrat"/>
              </a:rPr>
              <a:t>utilisateurs</a:t>
            </a:r>
            <a:r>
              <a:rPr lang="en-US" sz="2100" dirty="0">
                <a:solidFill>
                  <a:srgbClr val="FFFFFF"/>
                </a:solidFill>
                <a:latin typeface="Montserrat"/>
                <a:ea typeface="Montserrat"/>
                <a:cs typeface="Montserrat"/>
                <a:sym typeface="Montserrat"/>
              </a:rPr>
              <a:t> de </a:t>
            </a:r>
            <a:r>
              <a:rPr lang="en-US" sz="2100" dirty="0" err="1">
                <a:solidFill>
                  <a:srgbClr val="FFFFFF"/>
                </a:solidFill>
                <a:latin typeface="Montserrat"/>
                <a:ea typeface="Montserrat"/>
                <a:cs typeface="Montserrat"/>
                <a:sym typeface="Montserrat"/>
              </a:rPr>
              <a:t>communiquer</a:t>
            </a:r>
            <a:r>
              <a:rPr lang="en-US" sz="2100" dirty="0">
                <a:solidFill>
                  <a:srgbClr val="FFFFFF"/>
                </a:solidFill>
                <a:latin typeface="Montserrat"/>
                <a:ea typeface="Montserrat"/>
                <a:cs typeface="Montserrat"/>
                <a:sym typeface="Montserrat"/>
              </a:rPr>
              <a:t> avec le </a:t>
            </a:r>
            <a:r>
              <a:rPr lang="en-US" sz="2100" dirty="0" err="1">
                <a:solidFill>
                  <a:srgbClr val="FFFFFF"/>
                </a:solidFill>
                <a:latin typeface="Montserrat"/>
                <a:ea typeface="Montserrat"/>
                <a:cs typeface="Montserrat"/>
                <a:sym typeface="Montserrat"/>
              </a:rPr>
              <a:t>personnage</a:t>
            </a:r>
            <a:r>
              <a:rPr lang="en-US" sz="2100" dirty="0">
                <a:solidFill>
                  <a:srgbClr val="FFFFFF"/>
                </a:solidFill>
                <a:latin typeface="Montserrat"/>
                <a:ea typeface="Montserrat"/>
                <a:cs typeface="Montserrat"/>
                <a:sym typeface="Montserrat"/>
              </a:rPr>
              <a:t> Joey TRIBBIANI de la </a:t>
            </a:r>
            <a:r>
              <a:rPr lang="en-US" sz="2100" dirty="0" err="1">
                <a:solidFill>
                  <a:srgbClr val="FFFFFF"/>
                </a:solidFill>
                <a:latin typeface="Montserrat"/>
                <a:ea typeface="Montserrat"/>
                <a:cs typeface="Montserrat"/>
                <a:sym typeface="Montserrat"/>
              </a:rPr>
              <a:t>série</a:t>
            </a:r>
            <a:r>
              <a:rPr lang="en-US" sz="2100" dirty="0">
                <a:solidFill>
                  <a:srgbClr val="FFFFFF"/>
                </a:solidFill>
                <a:latin typeface="Montserrat"/>
                <a:ea typeface="Montserrat"/>
                <a:cs typeface="Montserrat"/>
                <a:sym typeface="Montserrat"/>
              </a:rPr>
              <a:t> </a:t>
            </a:r>
            <a:r>
              <a:rPr lang="en-US" sz="2100" dirty="0" err="1">
                <a:solidFill>
                  <a:srgbClr val="FFFFFF"/>
                </a:solidFill>
                <a:latin typeface="Montserrat"/>
                <a:ea typeface="Montserrat"/>
                <a:cs typeface="Montserrat"/>
                <a:sym typeface="Montserrat"/>
              </a:rPr>
              <a:t>télévisée</a:t>
            </a:r>
            <a:r>
              <a:rPr lang="en-US" sz="2100" dirty="0">
                <a:solidFill>
                  <a:srgbClr val="FFFFFF"/>
                </a:solidFill>
                <a:latin typeface="Montserrat"/>
                <a:ea typeface="Montserrat"/>
                <a:cs typeface="Montserrat"/>
                <a:sym typeface="Montserrat"/>
              </a:rPr>
              <a:t> bien-</a:t>
            </a:r>
            <a:r>
              <a:rPr lang="en-US" sz="2100" dirty="0" err="1">
                <a:solidFill>
                  <a:srgbClr val="FFFFFF"/>
                </a:solidFill>
                <a:latin typeface="Montserrat"/>
                <a:ea typeface="Montserrat"/>
                <a:cs typeface="Montserrat"/>
                <a:sym typeface="Montserrat"/>
              </a:rPr>
              <a:t>aimée</a:t>
            </a:r>
            <a:r>
              <a:rPr lang="en-US" sz="2100" dirty="0">
                <a:solidFill>
                  <a:srgbClr val="FFFFFF"/>
                </a:solidFill>
                <a:latin typeface="Montserrat"/>
                <a:ea typeface="Montserrat"/>
                <a:cs typeface="Montserrat"/>
                <a:sym typeface="Montserrat"/>
              </a:rPr>
              <a:t> "Friends".</a:t>
            </a:r>
          </a:p>
        </p:txBody>
      </p:sp>
      <p:sp>
        <p:nvSpPr>
          <p:cNvPr id="18" name="TextBox 18"/>
          <p:cNvSpPr txBox="1"/>
          <p:nvPr/>
        </p:nvSpPr>
        <p:spPr>
          <a:xfrm>
            <a:off x="7703405" y="4125836"/>
            <a:ext cx="8841358" cy="1228839"/>
          </a:xfrm>
          <a:prstGeom prst="rect">
            <a:avLst/>
          </a:prstGeom>
        </p:spPr>
        <p:txBody>
          <a:bodyPr lIns="0" tIns="0" rIns="0" bIns="0" rtlCol="0" anchor="t">
            <a:spAutoFit/>
          </a:bodyPr>
          <a:lstStyle/>
          <a:p>
            <a:pPr algn="l">
              <a:lnSpc>
                <a:spcPts val="2940"/>
              </a:lnSpc>
            </a:pPr>
            <a:r>
              <a:rPr lang="en-US" sz="2100">
                <a:solidFill>
                  <a:srgbClr val="FFFFFF"/>
                </a:solidFill>
                <a:latin typeface="Montserrat"/>
                <a:ea typeface="Montserrat"/>
                <a:cs typeface="Montserrat"/>
                <a:sym typeface="Montserrat"/>
              </a:rPr>
              <a:t>En tant que grands fans de la sitcom Friends, nous avons eu envie de créer un chatbot pour célébrer sa popularité durable et son impact culturel.</a:t>
            </a:r>
          </a:p>
        </p:txBody>
      </p:sp>
      <p:sp>
        <p:nvSpPr>
          <p:cNvPr id="19" name="TextBox 19"/>
          <p:cNvSpPr txBox="1"/>
          <p:nvPr/>
        </p:nvSpPr>
        <p:spPr>
          <a:xfrm>
            <a:off x="7703405" y="6094324"/>
            <a:ext cx="8841358" cy="1099185"/>
          </a:xfrm>
          <a:prstGeom prst="rect">
            <a:avLst/>
          </a:prstGeom>
        </p:spPr>
        <p:txBody>
          <a:bodyPr lIns="0" tIns="0" rIns="0" bIns="0" rtlCol="0" anchor="t">
            <a:spAutoFit/>
          </a:bodyPr>
          <a:lstStyle/>
          <a:p>
            <a:pPr algn="l">
              <a:lnSpc>
                <a:spcPts val="2940"/>
              </a:lnSpc>
            </a:pPr>
            <a:r>
              <a:rPr lang="en-US" sz="2100" dirty="0" err="1">
                <a:solidFill>
                  <a:srgbClr val="FFFFFF"/>
                </a:solidFill>
                <a:latin typeface="Montserrat"/>
                <a:ea typeface="Montserrat"/>
                <a:cs typeface="Montserrat"/>
                <a:sym typeface="Montserrat"/>
              </a:rPr>
              <a:t>Comprendre</a:t>
            </a:r>
            <a:r>
              <a:rPr lang="en-US" sz="2100" dirty="0">
                <a:solidFill>
                  <a:srgbClr val="FFFFFF"/>
                </a:solidFill>
                <a:latin typeface="Montserrat"/>
                <a:ea typeface="Montserrat"/>
                <a:cs typeface="Montserrat"/>
                <a:sym typeface="Montserrat"/>
              </a:rPr>
              <a:t> comment les transformers et les LLMs </a:t>
            </a:r>
            <a:r>
              <a:rPr lang="en-US" sz="2100" dirty="0" err="1">
                <a:solidFill>
                  <a:srgbClr val="FFFFFF"/>
                </a:solidFill>
                <a:latin typeface="Montserrat"/>
                <a:ea typeface="Montserrat"/>
                <a:cs typeface="Montserrat"/>
                <a:sym typeface="Montserrat"/>
              </a:rPr>
              <a:t>permettent</a:t>
            </a:r>
            <a:r>
              <a:rPr lang="en-US" sz="2100" dirty="0">
                <a:solidFill>
                  <a:srgbClr val="FFFFFF"/>
                </a:solidFill>
                <a:latin typeface="Montserrat"/>
                <a:ea typeface="Montserrat"/>
                <a:cs typeface="Montserrat"/>
                <a:sym typeface="Montserrat"/>
              </a:rPr>
              <a:t> </a:t>
            </a:r>
            <a:r>
              <a:rPr lang="en-US" sz="2100" dirty="0" err="1">
                <a:solidFill>
                  <a:srgbClr val="FFFFFF"/>
                </a:solidFill>
                <a:latin typeface="Montserrat"/>
                <a:ea typeface="Montserrat"/>
                <a:cs typeface="Montserrat"/>
                <a:sym typeface="Montserrat"/>
              </a:rPr>
              <a:t>cette</a:t>
            </a:r>
            <a:r>
              <a:rPr lang="en-US" sz="2100" dirty="0">
                <a:solidFill>
                  <a:srgbClr val="FFFFFF"/>
                </a:solidFill>
                <a:latin typeface="Montserrat"/>
                <a:ea typeface="Montserrat"/>
                <a:cs typeface="Montserrat"/>
                <a:sym typeface="Montserrat"/>
              </a:rPr>
              <a:t> interaction.</a:t>
            </a:r>
          </a:p>
          <a:p>
            <a:pPr algn="l">
              <a:lnSpc>
                <a:spcPts val="2940"/>
              </a:lnSpc>
            </a:pPr>
            <a:endParaRPr lang="en-US" sz="2100" dirty="0">
              <a:solidFill>
                <a:srgbClr val="FFFFFF"/>
              </a:solidFill>
              <a:latin typeface="Montserrat"/>
              <a:ea typeface="Montserrat"/>
              <a:cs typeface="Montserrat"/>
              <a:sym typeface="Montserrat"/>
            </a:endParaRPr>
          </a:p>
        </p:txBody>
      </p:sp>
      <p:sp>
        <p:nvSpPr>
          <p:cNvPr id="20" name="TextBox 20"/>
          <p:cNvSpPr txBox="1"/>
          <p:nvPr/>
        </p:nvSpPr>
        <p:spPr>
          <a:xfrm>
            <a:off x="1262104" y="2400067"/>
            <a:ext cx="4024973" cy="566987"/>
          </a:xfrm>
          <a:prstGeom prst="rect">
            <a:avLst/>
          </a:prstGeom>
        </p:spPr>
        <p:txBody>
          <a:bodyPr lIns="0" tIns="0" rIns="0" bIns="0" rtlCol="0" anchor="t">
            <a:spAutoFit/>
          </a:bodyPr>
          <a:lstStyle/>
          <a:p>
            <a:pPr algn="l">
              <a:lnSpc>
                <a:spcPts val="3191"/>
              </a:lnSpc>
            </a:pPr>
            <a:r>
              <a:rPr lang="en-US" sz="2799">
                <a:solidFill>
                  <a:srgbClr val="43B4BE"/>
                </a:solidFill>
                <a:latin typeface="Arimo"/>
                <a:ea typeface="Arimo"/>
                <a:cs typeface="Arimo"/>
                <a:sym typeface="Arimo"/>
              </a:rPr>
              <a:t>Présentation du projet</a:t>
            </a:r>
          </a:p>
        </p:txBody>
      </p:sp>
      <p:sp>
        <p:nvSpPr>
          <p:cNvPr id="21" name="TextBox 21"/>
          <p:cNvSpPr txBox="1"/>
          <p:nvPr/>
        </p:nvSpPr>
        <p:spPr>
          <a:xfrm>
            <a:off x="2006343" y="4393346"/>
            <a:ext cx="3280734" cy="591465"/>
          </a:xfrm>
          <a:prstGeom prst="rect">
            <a:avLst/>
          </a:prstGeom>
        </p:spPr>
        <p:txBody>
          <a:bodyPr lIns="0" tIns="0" rIns="0" bIns="0" rtlCol="0" anchor="t">
            <a:spAutoFit/>
          </a:bodyPr>
          <a:lstStyle/>
          <a:p>
            <a:pPr algn="l">
              <a:lnSpc>
                <a:spcPts val="3191"/>
              </a:lnSpc>
            </a:pPr>
            <a:r>
              <a:rPr lang="en-US" sz="2799">
                <a:solidFill>
                  <a:srgbClr val="43B4BE"/>
                </a:solidFill>
                <a:latin typeface="Arimo"/>
                <a:ea typeface="Arimo"/>
                <a:cs typeface="Arimo"/>
                <a:sym typeface="Arimo"/>
              </a:rPr>
              <a:t>Motivation</a:t>
            </a:r>
          </a:p>
        </p:txBody>
      </p:sp>
      <p:sp>
        <p:nvSpPr>
          <p:cNvPr id="22" name="TextBox 22"/>
          <p:cNvSpPr txBox="1"/>
          <p:nvPr/>
        </p:nvSpPr>
        <p:spPr>
          <a:xfrm>
            <a:off x="2006343" y="6187611"/>
            <a:ext cx="3280734" cy="566987"/>
          </a:xfrm>
          <a:prstGeom prst="rect">
            <a:avLst/>
          </a:prstGeom>
        </p:spPr>
        <p:txBody>
          <a:bodyPr lIns="0" tIns="0" rIns="0" bIns="0" rtlCol="0" anchor="t">
            <a:spAutoFit/>
          </a:bodyPr>
          <a:lstStyle/>
          <a:p>
            <a:pPr algn="l">
              <a:lnSpc>
                <a:spcPts val="3191"/>
              </a:lnSpc>
            </a:pPr>
            <a:r>
              <a:rPr lang="en-US" sz="2799">
                <a:solidFill>
                  <a:srgbClr val="43B4BE"/>
                </a:solidFill>
                <a:latin typeface="Arimo"/>
                <a:ea typeface="Arimo"/>
                <a:cs typeface="Arimo"/>
                <a:sym typeface="Arimo"/>
              </a:rPr>
              <a:t>Objectif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03118">
            <a:off x="-5296906" y="2305538"/>
            <a:ext cx="14775578" cy="7898218"/>
          </a:xfrm>
          <a:custGeom>
            <a:avLst/>
            <a:gdLst/>
            <a:ahLst/>
            <a:cxnLst/>
            <a:rect l="l" t="t" r="r" b="b"/>
            <a:pathLst>
              <a:path w="14775578" h="7898218">
                <a:moveTo>
                  <a:pt x="0" y="0"/>
                </a:moveTo>
                <a:lnTo>
                  <a:pt x="14775578" y="0"/>
                </a:lnTo>
                <a:lnTo>
                  <a:pt x="14775578" y="7898218"/>
                </a:lnTo>
                <a:lnTo>
                  <a:pt x="0" y="7898218"/>
                </a:lnTo>
                <a:lnTo>
                  <a:pt x="0" y="0"/>
                </a:lnTo>
                <a:close/>
              </a:path>
            </a:pathLst>
          </a:custGeom>
          <a:blipFill>
            <a:blip r:embed="rId2">
              <a:extLst>
                <a:ext uri="{96DAC541-7B7A-43D3-8B79-37D633B846F1}">
                  <asvg:svgBlip xmlns:asvg="http://schemas.microsoft.com/office/drawing/2016/SVG/main" r:embed="rId3"/>
                </a:ext>
              </a:extLst>
            </a:blip>
            <a:stretch>
              <a:fillRect t="-324" b="-324"/>
            </a:stretch>
          </a:blipFill>
        </p:spPr>
      </p:sp>
      <p:grpSp>
        <p:nvGrpSpPr>
          <p:cNvPr id="3" name="Group 3"/>
          <p:cNvGrpSpPr/>
          <p:nvPr/>
        </p:nvGrpSpPr>
        <p:grpSpPr>
          <a:xfrm>
            <a:off x="6762766" y="7691231"/>
            <a:ext cx="12231871" cy="66675"/>
            <a:chOff x="0" y="0"/>
            <a:chExt cx="16309161" cy="88900"/>
          </a:xfrm>
        </p:grpSpPr>
        <p:sp>
          <p:nvSpPr>
            <p:cNvPr id="4" name="Freeform 4"/>
            <p:cNvSpPr/>
            <p:nvPr/>
          </p:nvSpPr>
          <p:spPr>
            <a:xfrm>
              <a:off x="44450" y="0"/>
              <a:ext cx="16220312" cy="88900"/>
            </a:xfrm>
            <a:custGeom>
              <a:avLst/>
              <a:gdLst/>
              <a:ahLst/>
              <a:cxnLst/>
              <a:rect l="l" t="t" r="r" b="b"/>
              <a:pathLst>
                <a:path w="16220312" h="88900">
                  <a:moveTo>
                    <a:pt x="0" y="0"/>
                  </a:moveTo>
                  <a:lnTo>
                    <a:pt x="16220312" y="0"/>
                  </a:lnTo>
                  <a:lnTo>
                    <a:pt x="16220312" y="88900"/>
                  </a:lnTo>
                  <a:lnTo>
                    <a:pt x="0" y="88900"/>
                  </a:lnTo>
                  <a:close/>
                </a:path>
              </a:pathLst>
            </a:custGeom>
            <a:solidFill>
              <a:srgbClr val="1C53A3"/>
            </a:solidFill>
          </p:spPr>
        </p:sp>
      </p:grpSp>
      <p:sp>
        <p:nvSpPr>
          <p:cNvPr id="5" name="TextBox 5"/>
          <p:cNvSpPr txBox="1"/>
          <p:nvPr/>
        </p:nvSpPr>
        <p:spPr>
          <a:xfrm>
            <a:off x="6033182" y="3895984"/>
            <a:ext cx="12254818" cy="2780782"/>
          </a:xfrm>
          <a:prstGeom prst="rect">
            <a:avLst/>
          </a:prstGeom>
        </p:spPr>
        <p:txBody>
          <a:bodyPr lIns="0" tIns="0" rIns="0" bIns="0" rtlCol="0" anchor="t">
            <a:spAutoFit/>
          </a:bodyPr>
          <a:lstStyle/>
          <a:p>
            <a:pPr algn="l">
              <a:lnSpc>
                <a:spcPts val="11326"/>
              </a:lnSpc>
            </a:pPr>
            <a:r>
              <a:rPr lang="en-US" sz="10685" dirty="0">
                <a:solidFill>
                  <a:srgbClr val="42B3BD"/>
                </a:solidFill>
                <a:latin typeface="League Spartan"/>
                <a:ea typeface="League Spartan"/>
                <a:cs typeface="League Spartan"/>
                <a:sym typeface="League Spartan"/>
              </a:rPr>
              <a:t>PROBLEMATIQUE  &amp; DATASET</a:t>
            </a:r>
          </a:p>
        </p:txBody>
      </p:sp>
      <p:sp>
        <p:nvSpPr>
          <p:cNvPr id="6" name="Freeform 6"/>
          <p:cNvSpPr/>
          <p:nvPr/>
        </p:nvSpPr>
        <p:spPr>
          <a:xfrm>
            <a:off x="16404917" y="8263385"/>
            <a:ext cx="854383" cy="994915"/>
          </a:xfrm>
          <a:custGeom>
            <a:avLst/>
            <a:gdLst/>
            <a:ahLst/>
            <a:cxnLst/>
            <a:rect l="l" t="t" r="r" b="b"/>
            <a:pathLst>
              <a:path w="854383" h="994915">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t="-93" b="-93"/>
            </a:stretch>
          </a:blipFill>
        </p:spPr>
      </p:sp>
      <p:grpSp>
        <p:nvGrpSpPr>
          <p:cNvPr id="7" name="Group 7"/>
          <p:cNvGrpSpPr/>
          <p:nvPr/>
        </p:nvGrpSpPr>
        <p:grpSpPr>
          <a:xfrm>
            <a:off x="6762766" y="8196711"/>
            <a:ext cx="6718164" cy="66675"/>
            <a:chOff x="0" y="0"/>
            <a:chExt cx="8957552" cy="88900"/>
          </a:xfrm>
        </p:grpSpPr>
        <p:sp>
          <p:nvSpPr>
            <p:cNvPr id="8" name="Freeform 8"/>
            <p:cNvSpPr/>
            <p:nvPr/>
          </p:nvSpPr>
          <p:spPr>
            <a:xfrm>
              <a:off x="44450" y="0"/>
              <a:ext cx="8868664" cy="88900"/>
            </a:xfrm>
            <a:custGeom>
              <a:avLst/>
              <a:gdLst/>
              <a:ahLst/>
              <a:cxnLst/>
              <a:rect l="l" t="t" r="r" b="b"/>
              <a:pathLst>
                <a:path w="8868664" h="88900">
                  <a:moveTo>
                    <a:pt x="0" y="0"/>
                  </a:moveTo>
                  <a:lnTo>
                    <a:pt x="8868664" y="0"/>
                  </a:lnTo>
                  <a:lnTo>
                    <a:pt x="8868664" y="88900"/>
                  </a:lnTo>
                  <a:lnTo>
                    <a:pt x="0" y="88900"/>
                  </a:lnTo>
                  <a:close/>
                </a:path>
              </a:pathLst>
            </a:custGeom>
            <a:solidFill>
              <a:srgbClr val="1C53A3"/>
            </a:solidFill>
          </p:spPr>
        </p:sp>
      </p:grpSp>
      <p:grpSp>
        <p:nvGrpSpPr>
          <p:cNvPr id="9" name="Group 9"/>
          <p:cNvGrpSpPr/>
          <p:nvPr/>
        </p:nvGrpSpPr>
        <p:grpSpPr>
          <a:xfrm>
            <a:off x="6762766" y="8694168"/>
            <a:ext cx="5043986" cy="66675"/>
            <a:chOff x="0" y="0"/>
            <a:chExt cx="6725315" cy="88900"/>
          </a:xfrm>
        </p:grpSpPr>
        <p:sp>
          <p:nvSpPr>
            <p:cNvPr id="10" name="Freeform 10"/>
            <p:cNvSpPr/>
            <p:nvPr/>
          </p:nvSpPr>
          <p:spPr>
            <a:xfrm>
              <a:off x="44450" y="0"/>
              <a:ext cx="6636385" cy="88900"/>
            </a:xfrm>
            <a:custGeom>
              <a:avLst/>
              <a:gdLst/>
              <a:ahLst/>
              <a:cxnLst/>
              <a:rect l="l" t="t" r="r" b="b"/>
              <a:pathLst>
                <a:path w="6636385" h="88900">
                  <a:moveTo>
                    <a:pt x="0" y="0"/>
                  </a:moveTo>
                  <a:lnTo>
                    <a:pt x="6636385" y="0"/>
                  </a:lnTo>
                  <a:lnTo>
                    <a:pt x="6636385" y="88900"/>
                  </a:lnTo>
                  <a:lnTo>
                    <a:pt x="0" y="88900"/>
                  </a:lnTo>
                  <a:close/>
                </a:path>
              </a:pathLst>
            </a:custGeom>
            <a:solidFill>
              <a:srgbClr val="1C53A3"/>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1725" y="88689"/>
            <a:ext cx="6174929"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Problématique du projet</a:t>
            </a:r>
          </a:p>
        </p:txBody>
      </p:sp>
      <p:sp>
        <p:nvSpPr>
          <p:cNvPr id="3" name="TextBox 3"/>
          <p:cNvSpPr txBox="1"/>
          <p:nvPr/>
        </p:nvSpPr>
        <p:spPr>
          <a:xfrm>
            <a:off x="214752" y="682192"/>
            <a:ext cx="11367647" cy="1842135"/>
          </a:xfrm>
          <a:prstGeom prst="rect">
            <a:avLst/>
          </a:prstGeom>
        </p:spPr>
        <p:txBody>
          <a:bodyPr lIns="0" tIns="0" rIns="0" bIns="0" rtlCol="0" anchor="t">
            <a:spAutoFit/>
          </a:bodyPr>
          <a:lstStyle/>
          <a:p>
            <a:pPr algn="just">
              <a:lnSpc>
                <a:spcPts val="2940"/>
              </a:lnSpc>
            </a:pPr>
            <a:r>
              <a:rPr lang="en-US" sz="2100">
                <a:solidFill>
                  <a:srgbClr val="06213C"/>
                </a:solidFill>
                <a:latin typeface="Montserrat"/>
                <a:ea typeface="Montserrat"/>
                <a:cs typeface="Montserrat"/>
                <a:sym typeface="Montserrat"/>
              </a:rPr>
              <a:t>La problématique consiste à prédire la réplique ou la réponse appropriée d'un personnage dans un contexte conversationnel donné. Ce défi de NLP vise à générer ou sélectionner des réponses pertinentes à partir des dialogues de la série, permettant ainsi de former un chatbot capable de comprendre et de réagir contextuellement tout en imitant le style et le ton des personnages de Friends.</a:t>
            </a:r>
          </a:p>
        </p:txBody>
      </p:sp>
      <p:sp>
        <p:nvSpPr>
          <p:cNvPr id="4" name="TextBox 4"/>
          <p:cNvSpPr txBox="1"/>
          <p:nvPr/>
        </p:nvSpPr>
        <p:spPr>
          <a:xfrm>
            <a:off x="214752" y="3640874"/>
            <a:ext cx="6174929"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Dataset</a:t>
            </a:r>
          </a:p>
        </p:txBody>
      </p:sp>
      <p:grpSp>
        <p:nvGrpSpPr>
          <p:cNvPr id="5" name="Group 5"/>
          <p:cNvGrpSpPr/>
          <p:nvPr/>
        </p:nvGrpSpPr>
        <p:grpSpPr>
          <a:xfrm>
            <a:off x="13793917" y="103228"/>
            <a:ext cx="3748111" cy="939760"/>
            <a:chOff x="0" y="0"/>
            <a:chExt cx="4997481" cy="1253013"/>
          </a:xfrm>
        </p:grpSpPr>
        <p:sp>
          <p:nvSpPr>
            <p:cNvPr id="6" name="Freeform 6"/>
            <p:cNvSpPr/>
            <p:nvPr/>
          </p:nvSpPr>
          <p:spPr>
            <a:xfrm>
              <a:off x="0" y="0"/>
              <a:ext cx="4997450" cy="1252982"/>
            </a:xfrm>
            <a:custGeom>
              <a:avLst/>
              <a:gdLst/>
              <a:ahLst/>
              <a:cxnLst/>
              <a:rect l="l" t="t" r="r" b="b"/>
              <a:pathLst>
                <a:path w="4997450" h="1252982">
                  <a:moveTo>
                    <a:pt x="0" y="0"/>
                  </a:moveTo>
                  <a:lnTo>
                    <a:pt x="4997450" y="0"/>
                  </a:lnTo>
                  <a:lnTo>
                    <a:pt x="4997450" y="1252982"/>
                  </a:lnTo>
                  <a:lnTo>
                    <a:pt x="0" y="1252982"/>
                  </a:lnTo>
                  <a:lnTo>
                    <a:pt x="0" y="0"/>
                  </a:lnTo>
                  <a:close/>
                </a:path>
              </a:pathLst>
            </a:custGeom>
            <a:blipFill>
              <a:blip r:embed="rId3"/>
              <a:stretch>
                <a:fillRect b="-2"/>
              </a:stretch>
            </a:blipFill>
          </p:spPr>
        </p:sp>
      </p:grpSp>
      <p:grpSp>
        <p:nvGrpSpPr>
          <p:cNvPr id="7" name="Group 7"/>
          <p:cNvGrpSpPr/>
          <p:nvPr/>
        </p:nvGrpSpPr>
        <p:grpSpPr>
          <a:xfrm>
            <a:off x="669944" y="4426512"/>
            <a:ext cx="5389074" cy="5708866"/>
            <a:chOff x="0" y="0"/>
            <a:chExt cx="7185432" cy="7611821"/>
          </a:xfrm>
        </p:grpSpPr>
        <p:sp>
          <p:nvSpPr>
            <p:cNvPr id="8" name="Freeform 8"/>
            <p:cNvSpPr/>
            <p:nvPr/>
          </p:nvSpPr>
          <p:spPr>
            <a:xfrm>
              <a:off x="0" y="0"/>
              <a:ext cx="7185406" cy="7611872"/>
            </a:xfrm>
            <a:custGeom>
              <a:avLst/>
              <a:gdLst/>
              <a:ahLst/>
              <a:cxnLst/>
              <a:rect l="l" t="t" r="r" b="b"/>
              <a:pathLst>
                <a:path w="7185406" h="7611872">
                  <a:moveTo>
                    <a:pt x="0" y="0"/>
                  </a:moveTo>
                  <a:lnTo>
                    <a:pt x="7185406" y="0"/>
                  </a:lnTo>
                  <a:lnTo>
                    <a:pt x="7185406" y="7611872"/>
                  </a:lnTo>
                  <a:lnTo>
                    <a:pt x="0" y="7611872"/>
                  </a:lnTo>
                  <a:lnTo>
                    <a:pt x="0" y="0"/>
                  </a:lnTo>
                  <a:close/>
                </a:path>
              </a:pathLst>
            </a:custGeom>
            <a:blipFill>
              <a:blip r:embed="rId4"/>
              <a:stretch>
                <a:fillRect/>
              </a:stretch>
            </a:blipFill>
          </p:spPr>
        </p:sp>
      </p:grpSp>
      <p:grpSp>
        <p:nvGrpSpPr>
          <p:cNvPr id="9" name="Group 9"/>
          <p:cNvGrpSpPr/>
          <p:nvPr/>
        </p:nvGrpSpPr>
        <p:grpSpPr>
          <a:xfrm>
            <a:off x="7578977" y="5970174"/>
            <a:ext cx="9935837" cy="2918652"/>
            <a:chOff x="0" y="0"/>
            <a:chExt cx="13247783" cy="3891536"/>
          </a:xfrm>
        </p:grpSpPr>
        <p:sp>
          <p:nvSpPr>
            <p:cNvPr id="10" name="Freeform 10"/>
            <p:cNvSpPr/>
            <p:nvPr/>
          </p:nvSpPr>
          <p:spPr>
            <a:xfrm>
              <a:off x="0" y="0"/>
              <a:ext cx="13247751" cy="3891534"/>
            </a:xfrm>
            <a:custGeom>
              <a:avLst/>
              <a:gdLst/>
              <a:ahLst/>
              <a:cxnLst/>
              <a:rect l="l" t="t" r="r" b="b"/>
              <a:pathLst>
                <a:path w="13247751" h="3891534">
                  <a:moveTo>
                    <a:pt x="0" y="0"/>
                  </a:moveTo>
                  <a:lnTo>
                    <a:pt x="13247751" y="0"/>
                  </a:lnTo>
                  <a:lnTo>
                    <a:pt x="13247751" y="3891534"/>
                  </a:lnTo>
                  <a:lnTo>
                    <a:pt x="0" y="3891534"/>
                  </a:lnTo>
                  <a:lnTo>
                    <a:pt x="0" y="0"/>
                  </a:lnTo>
                  <a:close/>
                </a:path>
              </a:pathLst>
            </a:custGeom>
            <a:blipFill>
              <a:blip r:embed="rId5"/>
              <a:stretch>
                <a:fillRect l="-68" r="-68"/>
              </a:stretch>
            </a:blipFill>
          </p:spPr>
        </p:sp>
      </p:grpSp>
      <p:sp>
        <p:nvSpPr>
          <p:cNvPr id="11" name="Freeform 11"/>
          <p:cNvSpPr/>
          <p:nvPr/>
        </p:nvSpPr>
        <p:spPr>
          <a:xfrm>
            <a:off x="6274310" y="6858333"/>
            <a:ext cx="874082" cy="890914"/>
          </a:xfrm>
          <a:custGeom>
            <a:avLst/>
            <a:gdLst/>
            <a:ahLst/>
            <a:cxnLst/>
            <a:rect l="l" t="t" r="r" b="b"/>
            <a:pathLst>
              <a:path w="874082" h="890914">
                <a:moveTo>
                  <a:pt x="0" y="0"/>
                </a:moveTo>
                <a:lnTo>
                  <a:pt x="874082" y="0"/>
                </a:lnTo>
                <a:lnTo>
                  <a:pt x="874082" y="890914"/>
                </a:lnTo>
                <a:lnTo>
                  <a:pt x="0" y="890914"/>
                </a:lnTo>
                <a:lnTo>
                  <a:pt x="0" y="0"/>
                </a:lnTo>
                <a:close/>
              </a:path>
            </a:pathLst>
          </a:custGeom>
          <a:blipFill>
            <a:blip r:embed="rId6">
              <a:extLst>
                <a:ext uri="{96DAC541-7B7A-43D3-8B79-37D633B846F1}">
                  <asvg:svgBlip xmlns:asvg="http://schemas.microsoft.com/office/drawing/2016/SVG/main" r:embed="rId7"/>
                </a:ext>
              </a:extLst>
            </a:blip>
            <a:stretch>
              <a:fillRect t="-121" b="-121"/>
            </a:stretch>
          </a:blipFill>
        </p:spPr>
      </p:sp>
      <p:sp>
        <p:nvSpPr>
          <p:cNvPr id="12" name="Freeform 12" descr="Pin page"/>
          <p:cNvSpPr/>
          <p:nvPr/>
        </p:nvSpPr>
        <p:spPr>
          <a:xfrm>
            <a:off x="13262699" y="1057275"/>
            <a:ext cx="4810548" cy="4750416"/>
          </a:xfrm>
          <a:custGeom>
            <a:avLst/>
            <a:gdLst/>
            <a:ahLst/>
            <a:cxnLst/>
            <a:rect l="l" t="t" r="r" b="b"/>
            <a:pathLst>
              <a:path w="4810548" h="4750416">
                <a:moveTo>
                  <a:pt x="0" y="0"/>
                </a:moveTo>
                <a:lnTo>
                  <a:pt x="4810548" y="0"/>
                </a:lnTo>
                <a:lnTo>
                  <a:pt x="4810548" y="4750416"/>
                </a:lnTo>
                <a:lnTo>
                  <a:pt x="0" y="4750416"/>
                </a:lnTo>
                <a:lnTo>
                  <a:pt x="0" y="0"/>
                </a:lnTo>
                <a:close/>
              </a:path>
            </a:pathLst>
          </a:custGeom>
          <a:blipFill>
            <a:blip r:embed="rId8"/>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603118">
            <a:off x="-5362348" y="2470048"/>
            <a:ext cx="13382164" cy="7153375"/>
          </a:xfrm>
          <a:custGeom>
            <a:avLst/>
            <a:gdLst/>
            <a:ahLst/>
            <a:cxnLst/>
            <a:rect l="l" t="t" r="r" b="b"/>
            <a:pathLst>
              <a:path w="13382164" h="7153375">
                <a:moveTo>
                  <a:pt x="0" y="0"/>
                </a:moveTo>
                <a:lnTo>
                  <a:pt x="13382164" y="0"/>
                </a:lnTo>
                <a:lnTo>
                  <a:pt x="13382164" y="7153375"/>
                </a:lnTo>
                <a:lnTo>
                  <a:pt x="0" y="7153375"/>
                </a:lnTo>
                <a:lnTo>
                  <a:pt x="0" y="0"/>
                </a:lnTo>
                <a:close/>
              </a:path>
            </a:pathLst>
          </a:custGeom>
          <a:blipFill>
            <a:blip r:embed="rId2">
              <a:extLst>
                <a:ext uri="{96DAC541-7B7A-43D3-8B79-37D633B846F1}">
                  <asvg:svgBlip xmlns:asvg="http://schemas.microsoft.com/office/drawing/2016/SVG/main" r:embed="rId3"/>
                </a:ext>
              </a:extLst>
            </a:blip>
            <a:stretch>
              <a:fillRect t="-397" b="-397"/>
            </a:stretch>
          </a:blipFill>
        </p:spPr>
      </p:sp>
      <p:grpSp>
        <p:nvGrpSpPr>
          <p:cNvPr id="3" name="Group 3"/>
          <p:cNvGrpSpPr/>
          <p:nvPr/>
        </p:nvGrpSpPr>
        <p:grpSpPr>
          <a:xfrm>
            <a:off x="6762766" y="7691231"/>
            <a:ext cx="12231871" cy="66675"/>
            <a:chOff x="0" y="0"/>
            <a:chExt cx="16309161" cy="88900"/>
          </a:xfrm>
        </p:grpSpPr>
        <p:sp>
          <p:nvSpPr>
            <p:cNvPr id="4" name="Freeform 4"/>
            <p:cNvSpPr/>
            <p:nvPr/>
          </p:nvSpPr>
          <p:spPr>
            <a:xfrm>
              <a:off x="44450" y="0"/>
              <a:ext cx="16220312" cy="88900"/>
            </a:xfrm>
            <a:custGeom>
              <a:avLst/>
              <a:gdLst/>
              <a:ahLst/>
              <a:cxnLst/>
              <a:rect l="l" t="t" r="r" b="b"/>
              <a:pathLst>
                <a:path w="16220312" h="88900">
                  <a:moveTo>
                    <a:pt x="0" y="0"/>
                  </a:moveTo>
                  <a:lnTo>
                    <a:pt x="16220312" y="0"/>
                  </a:lnTo>
                  <a:lnTo>
                    <a:pt x="16220312" y="88900"/>
                  </a:lnTo>
                  <a:lnTo>
                    <a:pt x="0" y="88900"/>
                  </a:lnTo>
                  <a:close/>
                </a:path>
              </a:pathLst>
            </a:custGeom>
            <a:solidFill>
              <a:srgbClr val="1C53A3"/>
            </a:solidFill>
          </p:spPr>
        </p:sp>
      </p:grpSp>
      <p:sp>
        <p:nvSpPr>
          <p:cNvPr id="5" name="TextBox 5"/>
          <p:cNvSpPr txBox="1"/>
          <p:nvPr/>
        </p:nvSpPr>
        <p:spPr>
          <a:xfrm>
            <a:off x="4458115" y="3895984"/>
            <a:ext cx="13829885" cy="2780782"/>
          </a:xfrm>
          <a:prstGeom prst="rect">
            <a:avLst/>
          </a:prstGeom>
        </p:spPr>
        <p:txBody>
          <a:bodyPr lIns="0" tIns="0" rIns="0" bIns="0" rtlCol="0" anchor="t">
            <a:spAutoFit/>
          </a:bodyPr>
          <a:lstStyle/>
          <a:p>
            <a:pPr algn="l">
              <a:lnSpc>
                <a:spcPts val="11326"/>
              </a:lnSpc>
            </a:pPr>
            <a:r>
              <a:rPr lang="en-US" sz="10685" dirty="0">
                <a:solidFill>
                  <a:srgbClr val="42B3BD"/>
                </a:solidFill>
                <a:latin typeface="League Spartan"/>
                <a:ea typeface="League Spartan"/>
                <a:cs typeface="League Spartan"/>
                <a:sym typeface="League Spartan"/>
              </a:rPr>
              <a:t>ARCHITECTURE DES TRANSFORMERS</a:t>
            </a:r>
          </a:p>
        </p:txBody>
      </p:sp>
      <p:sp>
        <p:nvSpPr>
          <p:cNvPr id="6" name="Freeform 6"/>
          <p:cNvSpPr/>
          <p:nvPr/>
        </p:nvSpPr>
        <p:spPr>
          <a:xfrm>
            <a:off x="16404917" y="8263385"/>
            <a:ext cx="854383" cy="994915"/>
          </a:xfrm>
          <a:custGeom>
            <a:avLst/>
            <a:gdLst/>
            <a:ahLst/>
            <a:cxnLst/>
            <a:rect l="l" t="t" r="r" b="b"/>
            <a:pathLst>
              <a:path w="854383" h="994915">
                <a:moveTo>
                  <a:pt x="0" y="0"/>
                </a:moveTo>
                <a:lnTo>
                  <a:pt x="854383" y="0"/>
                </a:lnTo>
                <a:lnTo>
                  <a:pt x="854383" y="994915"/>
                </a:lnTo>
                <a:lnTo>
                  <a:pt x="0" y="994915"/>
                </a:lnTo>
                <a:lnTo>
                  <a:pt x="0" y="0"/>
                </a:lnTo>
                <a:close/>
              </a:path>
            </a:pathLst>
          </a:custGeom>
          <a:blipFill>
            <a:blip r:embed="rId4">
              <a:extLst>
                <a:ext uri="{96DAC541-7B7A-43D3-8B79-37D633B846F1}">
                  <asvg:svgBlip xmlns:asvg="http://schemas.microsoft.com/office/drawing/2016/SVG/main" r:embed="rId5"/>
                </a:ext>
              </a:extLst>
            </a:blip>
            <a:stretch>
              <a:fillRect t="-93" b="-93"/>
            </a:stretch>
          </a:blipFill>
        </p:spPr>
      </p:sp>
      <p:grpSp>
        <p:nvGrpSpPr>
          <p:cNvPr id="7" name="Group 7"/>
          <p:cNvGrpSpPr/>
          <p:nvPr/>
        </p:nvGrpSpPr>
        <p:grpSpPr>
          <a:xfrm>
            <a:off x="6762766" y="8196711"/>
            <a:ext cx="6718164" cy="66675"/>
            <a:chOff x="0" y="0"/>
            <a:chExt cx="8957552" cy="88900"/>
          </a:xfrm>
        </p:grpSpPr>
        <p:sp>
          <p:nvSpPr>
            <p:cNvPr id="8" name="Freeform 8"/>
            <p:cNvSpPr/>
            <p:nvPr/>
          </p:nvSpPr>
          <p:spPr>
            <a:xfrm>
              <a:off x="44450" y="0"/>
              <a:ext cx="8868664" cy="88900"/>
            </a:xfrm>
            <a:custGeom>
              <a:avLst/>
              <a:gdLst/>
              <a:ahLst/>
              <a:cxnLst/>
              <a:rect l="l" t="t" r="r" b="b"/>
              <a:pathLst>
                <a:path w="8868664" h="88900">
                  <a:moveTo>
                    <a:pt x="0" y="0"/>
                  </a:moveTo>
                  <a:lnTo>
                    <a:pt x="8868664" y="0"/>
                  </a:lnTo>
                  <a:lnTo>
                    <a:pt x="8868664" y="88900"/>
                  </a:lnTo>
                  <a:lnTo>
                    <a:pt x="0" y="88900"/>
                  </a:lnTo>
                  <a:close/>
                </a:path>
              </a:pathLst>
            </a:custGeom>
            <a:solidFill>
              <a:srgbClr val="1C53A3"/>
            </a:solidFill>
          </p:spPr>
        </p:sp>
      </p:grpSp>
      <p:grpSp>
        <p:nvGrpSpPr>
          <p:cNvPr id="9" name="Group 9"/>
          <p:cNvGrpSpPr/>
          <p:nvPr/>
        </p:nvGrpSpPr>
        <p:grpSpPr>
          <a:xfrm>
            <a:off x="6762766" y="8694168"/>
            <a:ext cx="5043986" cy="66675"/>
            <a:chOff x="0" y="0"/>
            <a:chExt cx="6725315" cy="88900"/>
          </a:xfrm>
        </p:grpSpPr>
        <p:sp>
          <p:nvSpPr>
            <p:cNvPr id="10" name="Freeform 10"/>
            <p:cNvSpPr/>
            <p:nvPr/>
          </p:nvSpPr>
          <p:spPr>
            <a:xfrm>
              <a:off x="44450" y="0"/>
              <a:ext cx="6636385" cy="88900"/>
            </a:xfrm>
            <a:custGeom>
              <a:avLst/>
              <a:gdLst/>
              <a:ahLst/>
              <a:cxnLst/>
              <a:rect l="l" t="t" r="r" b="b"/>
              <a:pathLst>
                <a:path w="6636385" h="88900">
                  <a:moveTo>
                    <a:pt x="0" y="0"/>
                  </a:moveTo>
                  <a:lnTo>
                    <a:pt x="6636385" y="0"/>
                  </a:lnTo>
                  <a:lnTo>
                    <a:pt x="6636385" y="88900"/>
                  </a:lnTo>
                  <a:lnTo>
                    <a:pt x="0" y="88900"/>
                  </a:lnTo>
                  <a:close/>
                </a:path>
              </a:pathLst>
            </a:custGeom>
            <a:solidFill>
              <a:srgbClr val="1C53A3"/>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15357" y="-36914"/>
            <a:ext cx="7833615" cy="857250"/>
            <a:chOff x="0" y="0"/>
            <a:chExt cx="10444819" cy="1143000"/>
          </a:xfrm>
        </p:grpSpPr>
        <p:sp>
          <p:nvSpPr>
            <p:cNvPr id="3" name="Freeform 3"/>
            <p:cNvSpPr/>
            <p:nvPr/>
          </p:nvSpPr>
          <p:spPr>
            <a:xfrm>
              <a:off x="0" y="0"/>
              <a:ext cx="10444735" cy="1143000"/>
            </a:xfrm>
            <a:custGeom>
              <a:avLst/>
              <a:gdLst/>
              <a:ahLst/>
              <a:cxnLst/>
              <a:rect l="l" t="t" r="r" b="b"/>
              <a:pathLst>
                <a:path w="10444735" h="1143000">
                  <a:moveTo>
                    <a:pt x="651256" y="0"/>
                  </a:moveTo>
                  <a:lnTo>
                    <a:pt x="9793478" y="0"/>
                  </a:lnTo>
                  <a:cubicBezTo>
                    <a:pt x="10153142" y="0"/>
                    <a:pt x="10444735" y="255905"/>
                    <a:pt x="10444735" y="571500"/>
                  </a:cubicBezTo>
                  <a:cubicBezTo>
                    <a:pt x="10444735" y="887095"/>
                    <a:pt x="10153142" y="1143000"/>
                    <a:pt x="9793478" y="1143000"/>
                  </a:cubicBezTo>
                  <a:lnTo>
                    <a:pt x="651256" y="1143000"/>
                  </a:lnTo>
                  <a:cubicBezTo>
                    <a:pt x="291592" y="1143000"/>
                    <a:pt x="0" y="887095"/>
                    <a:pt x="0" y="571500"/>
                  </a:cubicBezTo>
                  <a:cubicBezTo>
                    <a:pt x="0" y="255905"/>
                    <a:pt x="291592" y="0"/>
                    <a:pt x="651256" y="0"/>
                  </a:cubicBezTo>
                  <a:close/>
                </a:path>
              </a:pathLst>
            </a:custGeom>
            <a:solidFill>
              <a:srgbClr val="8DCBDA"/>
            </a:solidFill>
          </p:spPr>
        </p:sp>
      </p:grpSp>
      <p:sp>
        <p:nvSpPr>
          <p:cNvPr id="4" name="Freeform 4"/>
          <p:cNvSpPr/>
          <p:nvPr/>
        </p:nvSpPr>
        <p:spPr>
          <a:xfrm rot="-5400000">
            <a:off x="16041208" y="704772"/>
            <a:ext cx="2988478" cy="1505106"/>
          </a:xfrm>
          <a:custGeom>
            <a:avLst/>
            <a:gdLst/>
            <a:ahLst/>
            <a:cxnLst/>
            <a:rect l="l" t="t" r="r" b="b"/>
            <a:pathLst>
              <a:path w="2988478" h="1505106">
                <a:moveTo>
                  <a:pt x="0" y="0"/>
                </a:moveTo>
                <a:lnTo>
                  <a:pt x="2988478" y="0"/>
                </a:lnTo>
                <a:lnTo>
                  <a:pt x="2988478" y="1505106"/>
                </a:lnTo>
                <a:lnTo>
                  <a:pt x="0" y="1505106"/>
                </a:lnTo>
                <a:lnTo>
                  <a:pt x="0" y="0"/>
                </a:lnTo>
                <a:close/>
              </a:path>
            </a:pathLst>
          </a:custGeom>
          <a:blipFill>
            <a:blip r:embed="rId2">
              <a:extLst>
                <a:ext uri="{96DAC541-7B7A-43D3-8B79-37D633B846F1}">
                  <asvg:svgBlip xmlns:asvg="http://schemas.microsoft.com/office/drawing/2016/SVG/main" r:embed="rId3"/>
                </a:ext>
              </a:extLst>
            </a:blip>
            <a:stretch>
              <a:fillRect l="-205" r="-205"/>
            </a:stretch>
          </a:blipFill>
        </p:spPr>
      </p:sp>
      <p:sp>
        <p:nvSpPr>
          <p:cNvPr id="5" name="TextBox 5"/>
          <p:cNvSpPr txBox="1"/>
          <p:nvPr/>
        </p:nvSpPr>
        <p:spPr>
          <a:xfrm>
            <a:off x="61725" y="88689"/>
            <a:ext cx="5756552"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C’est quoi les Transformers?</a:t>
            </a:r>
          </a:p>
        </p:txBody>
      </p:sp>
      <p:sp>
        <p:nvSpPr>
          <p:cNvPr id="6" name="TextBox 6"/>
          <p:cNvSpPr txBox="1"/>
          <p:nvPr/>
        </p:nvSpPr>
        <p:spPr>
          <a:xfrm>
            <a:off x="4191546" y="2195398"/>
            <a:ext cx="10615474" cy="2714739"/>
          </a:xfrm>
          <a:prstGeom prst="rect">
            <a:avLst/>
          </a:prstGeom>
        </p:spPr>
        <p:txBody>
          <a:bodyPr lIns="0" tIns="0" rIns="0" bIns="0" rtlCol="0" anchor="t">
            <a:spAutoFit/>
          </a:bodyPr>
          <a:lstStyle/>
          <a:p>
            <a:pPr algn="just">
              <a:lnSpc>
                <a:spcPts val="2940"/>
              </a:lnSpc>
            </a:pPr>
            <a:r>
              <a:rPr lang="en-US" sz="2100">
                <a:solidFill>
                  <a:srgbClr val="06213C"/>
                </a:solidFill>
                <a:latin typeface="Montserrat"/>
                <a:ea typeface="Montserrat"/>
                <a:cs typeface="Montserrat"/>
                <a:sym typeface="Montserrat"/>
              </a:rPr>
              <a:t>Les Transformers sont une architecture de réseau de neurones introduite en 2017 dans l'article "Attention Is All You Need". Conçus pour traiter les tâches de transformation de séquences, comme la traduction automatique, les Transformers se distinguent par leur mécanisme d'attention qui permet de pondérer l'importance de chaque mot dans une séquence sans dépendre de l'ordre des données. Contrairement aux modèles séquentiels comme les RNN ou les LSTM, les Transformers traitent les données en parallèle.</a:t>
            </a:r>
          </a:p>
        </p:txBody>
      </p:sp>
      <p:sp>
        <p:nvSpPr>
          <p:cNvPr id="7" name="TextBox 7"/>
          <p:cNvSpPr txBox="1"/>
          <p:nvPr/>
        </p:nvSpPr>
        <p:spPr>
          <a:xfrm>
            <a:off x="4191546" y="5310188"/>
            <a:ext cx="10615474" cy="2714739"/>
          </a:xfrm>
          <a:prstGeom prst="rect">
            <a:avLst/>
          </a:prstGeom>
        </p:spPr>
        <p:txBody>
          <a:bodyPr lIns="0" tIns="0" rIns="0" bIns="0" rtlCol="0" anchor="t">
            <a:spAutoFit/>
          </a:bodyPr>
          <a:lstStyle/>
          <a:p>
            <a:pPr algn="just">
              <a:lnSpc>
                <a:spcPts val="2940"/>
              </a:lnSpc>
            </a:pPr>
            <a:r>
              <a:rPr lang="en-US" sz="2100">
                <a:solidFill>
                  <a:srgbClr val="06213C"/>
                </a:solidFill>
                <a:latin typeface="Montserrat"/>
                <a:ea typeface="Montserrat"/>
                <a:cs typeface="Montserrat"/>
                <a:sym typeface="Montserrat"/>
              </a:rPr>
              <a:t>Le concept d’attention en AI a été introduit pour résoudre les limites des RNN et LSTM, qui avaient du mal à gérer les longues séquences de texte. Il permet au modèle de se concentrer dynamiquement sur les parties les plus pertinentes d’une séquence lors de la traduction ou d'autres tâches de séquence.</a:t>
            </a:r>
          </a:p>
        </p:txBody>
      </p:sp>
      <p:sp>
        <p:nvSpPr>
          <p:cNvPr id="8" name="Freeform 8"/>
          <p:cNvSpPr/>
          <p:nvPr/>
        </p:nvSpPr>
        <p:spPr>
          <a:xfrm>
            <a:off x="1050036" y="3263901"/>
            <a:ext cx="2652868" cy="644366"/>
          </a:xfrm>
          <a:custGeom>
            <a:avLst/>
            <a:gdLst/>
            <a:ahLst/>
            <a:cxnLst/>
            <a:rect l="l" t="t" r="r" b="b"/>
            <a:pathLst>
              <a:path w="2652868" h="644366">
                <a:moveTo>
                  <a:pt x="0" y="0"/>
                </a:moveTo>
                <a:lnTo>
                  <a:pt x="2652868" y="0"/>
                </a:lnTo>
                <a:lnTo>
                  <a:pt x="2652868" y="644366"/>
                </a:lnTo>
                <a:lnTo>
                  <a:pt x="0" y="644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848855" y="5901858"/>
            <a:ext cx="2854068" cy="557801"/>
          </a:xfrm>
          <a:prstGeom prst="rect">
            <a:avLst/>
          </a:prstGeom>
        </p:spPr>
        <p:txBody>
          <a:bodyPr lIns="0" tIns="0" rIns="0" bIns="0" rtlCol="0" anchor="t">
            <a:spAutoFit/>
          </a:bodyPr>
          <a:lstStyle/>
          <a:p>
            <a:pPr algn="ctr">
              <a:lnSpc>
                <a:spcPts val="3359"/>
              </a:lnSpc>
            </a:pPr>
            <a:r>
              <a:rPr lang="en-US" sz="2399">
                <a:solidFill>
                  <a:srgbClr val="000000"/>
                </a:solidFill>
                <a:latin typeface="Roboto"/>
                <a:ea typeface="Roboto"/>
                <a:cs typeface="Roboto"/>
                <a:sym typeface="Roboto"/>
              </a:rPr>
              <a:t>Attention</a:t>
            </a:r>
          </a:p>
        </p:txBody>
      </p:sp>
      <p:sp>
        <p:nvSpPr>
          <p:cNvPr id="10" name="Freeform 10"/>
          <p:cNvSpPr/>
          <p:nvPr/>
        </p:nvSpPr>
        <p:spPr>
          <a:xfrm>
            <a:off x="1050036" y="5908560"/>
            <a:ext cx="2652868" cy="644366"/>
          </a:xfrm>
          <a:custGeom>
            <a:avLst/>
            <a:gdLst/>
            <a:ahLst/>
            <a:cxnLst/>
            <a:rect l="l" t="t" r="r" b="b"/>
            <a:pathLst>
              <a:path w="2652868" h="644366">
                <a:moveTo>
                  <a:pt x="0" y="0"/>
                </a:moveTo>
                <a:lnTo>
                  <a:pt x="2652868" y="0"/>
                </a:lnTo>
                <a:lnTo>
                  <a:pt x="2652868" y="644366"/>
                </a:lnTo>
                <a:lnTo>
                  <a:pt x="0" y="6443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848855" y="3257199"/>
            <a:ext cx="2854068" cy="557800"/>
          </a:xfrm>
          <a:prstGeom prst="rect">
            <a:avLst/>
          </a:prstGeom>
        </p:spPr>
        <p:txBody>
          <a:bodyPr lIns="0" tIns="0" rIns="0" bIns="0" rtlCol="0" anchor="t">
            <a:spAutoFit/>
          </a:bodyPr>
          <a:lstStyle/>
          <a:p>
            <a:pPr algn="ctr">
              <a:lnSpc>
                <a:spcPts val="3359"/>
              </a:lnSpc>
            </a:pPr>
            <a:r>
              <a:rPr lang="en-US" sz="2399">
                <a:solidFill>
                  <a:srgbClr val="000000"/>
                </a:solidFill>
                <a:latin typeface="Roboto"/>
                <a:ea typeface="Roboto"/>
                <a:cs typeface="Roboto"/>
                <a:sym typeface="Roboto"/>
              </a:rPr>
              <a:t>Transformers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15357" y="-36914"/>
            <a:ext cx="6873812" cy="857250"/>
            <a:chOff x="0" y="0"/>
            <a:chExt cx="9165082" cy="1143000"/>
          </a:xfrm>
        </p:grpSpPr>
        <p:sp>
          <p:nvSpPr>
            <p:cNvPr id="3" name="Freeform 3"/>
            <p:cNvSpPr/>
            <p:nvPr/>
          </p:nvSpPr>
          <p:spPr>
            <a:xfrm>
              <a:off x="0" y="0"/>
              <a:ext cx="9165082" cy="1143000"/>
            </a:xfrm>
            <a:custGeom>
              <a:avLst/>
              <a:gdLst/>
              <a:ahLst/>
              <a:cxnLst/>
              <a:rect l="l" t="t" r="r" b="b"/>
              <a:pathLst>
                <a:path w="9165082" h="1143000">
                  <a:moveTo>
                    <a:pt x="571500" y="0"/>
                  </a:moveTo>
                  <a:lnTo>
                    <a:pt x="8593582" y="0"/>
                  </a:lnTo>
                  <a:cubicBezTo>
                    <a:pt x="8909176" y="0"/>
                    <a:pt x="9165082" y="255905"/>
                    <a:pt x="9165082" y="571500"/>
                  </a:cubicBezTo>
                  <a:cubicBezTo>
                    <a:pt x="9165082" y="887095"/>
                    <a:pt x="8909176" y="1143000"/>
                    <a:pt x="8593582" y="1143000"/>
                  </a:cubicBezTo>
                  <a:lnTo>
                    <a:pt x="571500" y="1143000"/>
                  </a:lnTo>
                  <a:cubicBezTo>
                    <a:pt x="255905" y="1143000"/>
                    <a:pt x="0" y="887095"/>
                    <a:pt x="0" y="571500"/>
                  </a:cubicBezTo>
                  <a:cubicBezTo>
                    <a:pt x="0" y="255905"/>
                    <a:pt x="255905" y="0"/>
                    <a:pt x="571500" y="0"/>
                  </a:cubicBezTo>
                  <a:close/>
                </a:path>
              </a:pathLst>
            </a:custGeom>
            <a:solidFill>
              <a:srgbClr val="8DCBDA"/>
            </a:solidFill>
          </p:spPr>
        </p:sp>
      </p:grpSp>
      <p:sp>
        <p:nvSpPr>
          <p:cNvPr id="4" name="TextBox 4"/>
          <p:cNvSpPr txBox="1"/>
          <p:nvPr/>
        </p:nvSpPr>
        <p:spPr>
          <a:xfrm>
            <a:off x="61725" y="88689"/>
            <a:ext cx="4796746" cy="631603"/>
          </a:xfrm>
          <a:prstGeom prst="rect">
            <a:avLst/>
          </a:prstGeom>
        </p:spPr>
        <p:txBody>
          <a:bodyPr lIns="0" tIns="0" rIns="0" bIns="0" rtlCol="0" anchor="t">
            <a:spAutoFit/>
          </a:bodyPr>
          <a:lstStyle/>
          <a:p>
            <a:pPr algn="l">
              <a:lnSpc>
                <a:spcPts val="3720"/>
              </a:lnSpc>
            </a:pPr>
            <a:r>
              <a:rPr lang="en-US" sz="3000" b="1">
                <a:solidFill>
                  <a:srgbClr val="1C53A3"/>
                </a:solidFill>
                <a:latin typeface="Arimo Bold"/>
                <a:ea typeface="Arimo Bold"/>
                <a:cs typeface="Arimo Bold"/>
                <a:sym typeface="Arimo Bold"/>
              </a:rPr>
              <a:t>Embedding</a:t>
            </a:r>
          </a:p>
        </p:txBody>
      </p:sp>
      <p:sp>
        <p:nvSpPr>
          <p:cNvPr id="5" name="TextBox 5"/>
          <p:cNvSpPr txBox="1"/>
          <p:nvPr/>
        </p:nvSpPr>
        <p:spPr>
          <a:xfrm>
            <a:off x="431132" y="962025"/>
            <a:ext cx="8712868" cy="550600"/>
          </a:xfrm>
          <a:prstGeom prst="rect">
            <a:avLst/>
          </a:prstGeom>
        </p:spPr>
        <p:txBody>
          <a:bodyPr lIns="0" tIns="0" rIns="0" bIns="0" rtlCol="0" anchor="t">
            <a:spAutoFit/>
          </a:bodyPr>
          <a:lstStyle/>
          <a:p>
            <a:pPr algn="l">
              <a:lnSpc>
                <a:spcPts val="2940"/>
              </a:lnSpc>
            </a:pPr>
            <a:r>
              <a:rPr lang="en-US" sz="2100" dirty="0">
                <a:solidFill>
                  <a:srgbClr val="06213C"/>
                </a:solidFill>
                <a:latin typeface="Montserrat"/>
                <a:ea typeface="Montserrat"/>
                <a:cs typeface="Montserrat"/>
                <a:sym typeface="Montserrat"/>
              </a:rPr>
              <a:t>Embedding Layer encode la signification du mot.</a:t>
            </a:r>
          </a:p>
        </p:txBody>
      </p:sp>
      <p:grpSp>
        <p:nvGrpSpPr>
          <p:cNvPr id="6" name="Group 6"/>
          <p:cNvGrpSpPr/>
          <p:nvPr/>
        </p:nvGrpSpPr>
        <p:grpSpPr>
          <a:xfrm>
            <a:off x="11856972" y="2135560"/>
            <a:ext cx="6431028" cy="6912940"/>
            <a:chOff x="0" y="0"/>
            <a:chExt cx="8574704" cy="9217253"/>
          </a:xfrm>
        </p:grpSpPr>
        <p:sp>
          <p:nvSpPr>
            <p:cNvPr id="7" name="Freeform 7"/>
            <p:cNvSpPr/>
            <p:nvPr/>
          </p:nvSpPr>
          <p:spPr>
            <a:xfrm>
              <a:off x="0" y="0"/>
              <a:ext cx="8574659" cy="9217279"/>
            </a:xfrm>
            <a:custGeom>
              <a:avLst/>
              <a:gdLst/>
              <a:ahLst/>
              <a:cxnLst/>
              <a:rect l="l" t="t" r="r" b="b"/>
              <a:pathLst>
                <a:path w="8574659" h="9217279">
                  <a:moveTo>
                    <a:pt x="0" y="0"/>
                  </a:moveTo>
                  <a:lnTo>
                    <a:pt x="8574659" y="0"/>
                  </a:lnTo>
                  <a:lnTo>
                    <a:pt x="8574659" y="9217279"/>
                  </a:lnTo>
                  <a:lnTo>
                    <a:pt x="0" y="9217279"/>
                  </a:lnTo>
                  <a:lnTo>
                    <a:pt x="0" y="0"/>
                  </a:lnTo>
                  <a:close/>
                </a:path>
              </a:pathLst>
            </a:custGeom>
            <a:blipFill>
              <a:blip r:embed="rId3"/>
              <a:stretch>
                <a:fillRect/>
              </a:stretch>
            </a:blipFill>
          </p:spPr>
        </p:sp>
      </p:grpSp>
      <p:grpSp>
        <p:nvGrpSpPr>
          <p:cNvPr id="8" name="Group 8"/>
          <p:cNvGrpSpPr/>
          <p:nvPr/>
        </p:nvGrpSpPr>
        <p:grpSpPr>
          <a:xfrm>
            <a:off x="1421557" y="1722175"/>
            <a:ext cx="8935944" cy="2691953"/>
            <a:chOff x="0" y="0"/>
            <a:chExt cx="11914592" cy="3589271"/>
          </a:xfrm>
        </p:grpSpPr>
        <p:sp>
          <p:nvSpPr>
            <p:cNvPr id="9" name="Freeform 9"/>
            <p:cNvSpPr/>
            <p:nvPr/>
          </p:nvSpPr>
          <p:spPr>
            <a:xfrm>
              <a:off x="0" y="0"/>
              <a:ext cx="11914632" cy="3589274"/>
            </a:xfrm>
            <a:custGeom>
              <a:avLst/>
              <a:gdLst/>
              <a:ahLst/>
              <a:cxnLst/>
              <a:rect l="l" t="t" r="r" b="b"/>
              <a:pathLst>
                <a:path w="11914632" h="3589274">
                  <a:moveTo>
                    <a:pt x="0" y="0"/>
                  </a:moveTo>
                  <a:lnTo>
                    <a:pt x="11914632" y="0"/>
                  </a:lnTo>
                  <a:lnTo>
                    <a:pt x="11914632" y="3589274"/>
                  </a:lnTo>
                  <a:lnTo>
                    <a:pt x="0" y="3589274"/>
                  </a:lnTo>
                  <a:lnTo>
                    <a:pt x="0" y="0"/>
                  </a:lnTo>
                  <a:close/>
                </a:path>
              </a:pathLst>
            </a:custGeom>
            <a:blipFill>
              <a:blip r:embed="rId4"/>
              <a:stretch>
                <a:fillRect t="-78" b="-78"/>
              </a:stretch>
            </a:blipFill>
          </p:spPr>
        </p:sp>
      </p:grpSp>
      <p:grpSp>
        <p:nvGrpSpPr>
          <p:cNvPr id="10" name="Group 10"/>
          <p:cNvGrpSpPr/>
          <p:nvPr/>
        </p:nvGrpSpPr>
        <p:grpSpPr>
          <a:xfrm>
            <a:off x="7664076" y="6588219"/>
            <a:ext cx="3733038" cy="2094491"/>
            <a:chOff x="0" y="0"/>
            <a:chExt cx="4977384" cy="2792655"/>
          </a:xfrm>
        </p:grpSpPr>
        <p:sp>
          <p:nvSpPr>
            <p:cNvPr id="11" name="Freeform 11"/>
            <p:cNvSpPr/>
            <p:nvPr/>
          </p:nvSpPr>
          <p:spPr>
            <a:xfrm>
              <a:off x="0" y="0"/>
              <a:ext cx="4977384" cy="2792603"/>
            </a:xfrm>
            <a:custGeom>
              <a:avLst/>
              <a:gdLst/>
              <a:ahLst/>
              <a:cxnLst/>
              <a:rect l="l" t="t" r="r" b="b"/>
              <a:pathLst>
                <a:path w="4977384" h="2792603">
                  <a:moveTo>
                    <a:pt x="0" y="0"/>
                  </a:moveTo>
                  <a:lnTo>
                    <a:pt x="4977384" y="0"/>
                  </a:lnTo>
                  <a:lnTo>
                    <a:pt x="4977384" y="2792603"/>
                  </a:lnTo>
                  <a:lnTo>
                    <a:pt x="0" y="2792603"/>
                  </a:lnTo>
                  <a:lnTo>
                    <a:pt x="0" y="0"/>
                  </a:lnTo>
                  <a:close/>
                </a:path>
              </a:pathLst>
            </a:custGeom>
            <a:blipFill>
              <a:blip r:embed="rId5"/>
              <a:stretch>
                <a:fillRect b="-1"/>
              </a:stretch>
            </a:blipFill>
          </p:spPr>
        </p:sp>
      </p:grpSp>
      <p:sp>
        <p:nvSpPr>
          <p:cNvPr id="12" name="Freeform 12"/>
          <p:cNvSpPr/>
          <p:nvPr/>
        </p:nvSpPr>
        <p:spPr>
          <a:xfrm>
            <a:off x="6134164" y="7436927"/>
            <a:ext cx="1034612" cy="308502"/>
          </a:xfrm>
          <a:custGeom>
            <a:avLst/>
            <a:gdLst/>
            <a:ahLst/>
            <a:cxnLst/>
            <a:rect l="l" t="t" r="r" b="b"/>
            <a:pathLst>
              <a:path w="1034612" h="308502">
                <a:moveTo>
                  <a:pt x="0" y="0"/>
                </a:moveTo>
                <a:lnTo>
                  <a:pt x="1034612" y="0"/>
                </a:lnTo>
                <a:lnTo>
                  <a:pt x="1034612" y="308502"/>
                </a:lnTo>
                <a:lnTo>
                  <a:pt x="0" y="308502"/>
                </a:lnTo>
                <a:lnTo>
                  <a:pt x="0" y="0"/>
                </a:lnTo>
                <a:close/>
              </a:path>
            </a:pathLst>
          </a:custGeom>
          <a:blipFill>
            <a:blip r:embed="rId6">
              <a:extLst>
                <a:ext uri="{96DAC541-7B7A-43D3-8B79-37D633B846F1}">
                  <asvg:svgBlip xmlns:asvg="http://schemas.microsoft.com/office/drawing/2016/SVG/main" r:embed="rId7"/>
                </a:ext>
              </a:extLst>
            </a:blip>
            <a:stretch>
              <a:fillRect t="-766" b="-766"/>
            </a:stretch>
          </a:blipFill>
        </p:spPr>
      </p:sp>
      <p:sp>
        <p:nvSpPr>
          <p:cNvPr id="14" name="TextBox 14"/>
          <p:cNvSpPr txBox="1"/>
          <p:nvPr/>
        </p:nvSpPr>
        <p:spPr>
          <a:xfrm>
            <a:off x="466574" y="7264072"/>
            <a:ext cx="5165765" cy="394335"/>
          </a:xfrm>
          <a:prstGeom prst="rect">
            <a:avLst/>
          </a:prstGeom>
        </p:spPr>
        <p:txBody>
          <a:bodyPr lIns="0" tIns="0" rIns="0" bIns="0" rtlCol="0" anchor="t">
            <a:spAutoFit/>
          </a:bodyPr>
          <a:lstStyle/>
          <a:p>
            <a:pPr algn="ctr">
              <a:lnSpc>
                <a:spcPts val="2940"/>
              </a:lnSpc>
            </a:pPr>
            <a:r>
              <a:rPr lang="en-US" sz="2100" dirty="0">
                <a:solidFill>
                  <a:srgbClr val="000000"/>
                </a:solidFill>
                <a:latin typeface="Montserrat"/>
                <a:ea typeface="Montserrat"/>
                <a:cs typeface="Montserrat"/>
                <a:sym typeface="Montserrat"/>
              </a:rPr>
              <a:t>"Je"→[0.1,0.3,0.5],"mange"→[0.2,0.7,0.6],… </a:t>
            </a:r>
          </a:p>
        </p:txBody>
      </p:sp>
      <p:sp>
        <p:nvSpPr>
          <p:cNvPr id="15" name="Freeform 15"/>
          <p:cNvSpPr/>
          <p:nvPr/>
        </p:nvSpPr>
        <p:spPr>
          <a:xfrm>
            <a:off x="13256802" y="8020929"/>
            <a:ext cx="4002467" cy="617859"/>
          </a:xfrm>
          <a:custGeom>
            <a:avLst/>
            <a:gdLst/>
            <a:ahLst/>
            <a:cxnLst/>
            <a:rect l="l" t="t" r="r" b="b"/>
            <a:pathLst>
              <a:path w="4002467" h="617859">
                <a:moveTo>
                  <a:pt x="0" y="0"/>
                </a:moveTo>
                <a:lnTo>
                  <a:pt x="4002467" y="0"/>
                </a:lnTo>
                <a:lnTo>
                  <a:pt x="4002467" y="617859"/>
                </a:lnTo>
                <a:lnTo>
                  <a:pt x="0" y="61785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ZoneTexte 16">
            <a:extLst>
              <a:ext uri="{FF2B5EF4-FFF2-40B4-BE49-F238E27FC236}">
                <a16:creationId xmlns:a16="http://schemas.microsoft.com/office/drawing/2014/main" id="{72AD46EE-9CCC-0FDD-E66E-47907C17DAD9}"/>
              </a:ext>
            </a:extLst>
          </p:cNvPr>
          <p:cNvSpPr txBox="1"/>
          <p:nvPr/>
        </p:nvSpPr>
        <p:spPr>
          <a:xfrm>
            <a:off x="555293" y="4836255"/>
            <a:ext cx="10154092" cy="1089273"/>
          </a:xfrm>
          <a:prstGeom prst="rect">
            <a:avLst/>
          </a:prstGeom>
        </p:spPr>
        <p:txBody>
          <a:bodyPr lIns="0" tIns="0" rIns="0" bIns="0" rtlCol="0" anchor="t">
            <a:spAutoFit/>
          </a:bodyPr>
          <a:lstStyle>
            <a:defPPr>
              <a:defRPr lang="en-US"/>
            </a:defPPr>
            <a:lvl1pPr>
              <a:lnSpc>
                <a:spcPts val="2940"/>
              </a:lnSpc>
              <a:defRPr sz="2100">
                <a:solidFill>
                  <a:srgbClr val="06213C"/>
                </a:solidFill>
                <a:latin typeface="Montserrat"/>
                <a:ea typeface="Montserrat"/>
                <a:cs typeface="Montserrat"/>
              </a:defRPr>
            </a:lvl1pPr>
          </a:lstStyle>
          <a:p>
            <a:r>
              <a:rPr lang="fr-FR" dirty="0"/>
              <a:t>Exemple:</a:t>
            </a:r>
          </a:p>
          <a:p>
            <a:r>
              <a:rPr lang="fr-FR" dirty="0"/>
              <a:t>Les mots de la phrase d'entrée "Je mange une pomme" sont transformés en vecteurs numériques appelés </a:t>
            </a:r>
            <a:r>
              <a:rPr lang="fr-FR" dirty="0" err="1"/>
              <a:t>embeddings</a:t>
            </a:r>
            <a:r>
              <a:rPr lang="fr-FR"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3158</Words>
  <Application>Microsoft Office PowerPoint</Application>
  <PresentationFormat>Personnalisé</PresentationFormat>
  <Paragraphs>296</Paragraphs>
  <Slides>35</Slides>
  <Notes>21</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35</vt:i4>
      </vt:variant>
    </vt:vector>
  </HeadingPairs>
  <TitlesOfParts>
    <vt:vector size="51" baseType="lpstr">
      <vt:lpstr>Times New Roman Bold</vt:lpstr>
      <vt:lpstr>Roboto</vt:lpstr>
      <vt:lpstr>Calibri</vt:lpstr>
      <vt:lpstr>Poppins</vt:lpstr>
      <vt:lpstr>Arimo</vt:lpstr>
      <vt:lpstr>Cambria Math</vt:lpstr>
      <vt:lpstr>Now</vt:lpstr>
      <vt:lpstr>Montserrat Bold</vt:lpstr>
      <vt:lpstr>Montserrat</vt:lpstr>
      <vt:lpstr>League Spartan</vt:lpstr>
      <vt:lpstr>TT Rounds Condensed</vt:lpstr>
      <vt:lpstr>Arial</vt:lpstr>
      <vt:lpstr>Arimo Bold</vt:lpstr>
      <vt:lpstr>TT Rounds Condensed Bold</vt:lpstr>
      <vt:lpstr>Times New Roman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MachineLearningppt.pptx</dc:title>
  <cp:lastModifiedBy>NOURA YS</cp:lastModifiedBy>
  <cp:revision>8</cp:revision>
  <dcterms:created xsi:type="dcterms:W3CDTF">2006-08-16T00:00:00Z</dcterms:created>
  <dcterms:modified xsi:type="dcterms:W3CDTF">2025-01-22T09:29:51Z</dcterms:modified>
  <dc:identifier>DAGcwjGkSJk</dc:identifier>
</cp:coreProperties>
</file>